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7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8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4"/>
    <p:sldMasterId id="2147483764" r:id="rId5"/>
    <p:sldMasterId id="2147483767" r:id="rId6"/>
    <p:sldMasterId id="2147483785" r:id="rId7"/>
    <p:sldMasterId id="2147483793" r:id="rId8"/>
  </p:sldMasterIdLst>
  <p:notesMasterIdLst>
    <p:notesMasterId r:id="rId52"/>
  </p:notesMasterIdLst>
  <p:handoutMasterIdLst>
    <p:handoutMasterId r:id="rId53"/>
  </p:handoutMasterIdLst>
  <p:sldIdLst>
    <p:sldId id="256" r:id="rId9"/>
    <p:sldId id="516" r:id="rId10"/>
    <p:sldId id="258" r:id="rId11"/>
    <p:sldId id="504" r:id="rId12"/>
    <p:sldId id="505" r:id="rId13"/>
    <p:sldId id="477" r:id="rId14"/>
    <p:sldId id="478" r:id="rId15"/>
    <p:sldId id="492" r:id="rId16"/>
    <p:sldId id="479" r:id="rId17"/>
    <p:sldId id="493" r:id="rId18"/>
    <p:sldId id="498" r:id="rId19"/>
    <p:sldId id="471" r:id="rId20"/>
    <p:sldId id="259" r:id="rId21"/>
    <p:sldId id="480" r:id="rId22"/>
    <p:sldId id="481" r:id="rId23"/>
    <p:sldId id="482" r:id="rId24"/>
    <p:sldId id="483" r:id="rId25"/>
    <p:sldId id="484" r:id="rId26"/>
    <p:sldId id="489" r:id="rId27"/>
    <p:sldId id="488" r:id="rId28"/>
    <p:sldId id="487" r:id="rId29"/>
    <p:sldId id="486" r:id="rId30"/>
    <p:sldId id="485" r:id="rId31"/>
    <p:sldId id="518" r:id="rId32"/>
    <p:sldId id="496" r:id="rId33"/>
    <p:sldId id="497" r:id="rId34"/>
    <p:sldId id="519" r:id="rId35"/>
    <p:sldId id="490" r:id="rId36"/>
    <p:sldId id="499" r:id="rId37"/>
    <p:sldId id="500" r:id="rId38"/>
    <p:sldId id="501" r:id="rId39"/>
    <p:sldId id="502" r:id="rId40"/>
    <p:sldId id="503" r:id="rId41"/>
    <p:sldId id="506" r:id="rId42"/>
    <p:sldId id="507" r:id="rId43"/>
    <p:sldId id="509" r:id="rId44"/>
    <p:sldId id="517" r:id="rId45"/>
    <p:sldId id="512" r:id="rId46"/>
    <p:sldId id="513" r:id="rId47"/>
    <p:sldId id="515" r:id="rId48"/>
    <p:sldId id="514" r:id="rId49"/>
    <p:sldId id="510" r:id="rId50"/>
    <p:sldId id="476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4E80"/>
    <a:srgbClr val="33CCFF"/>
    <a:srgbClr val="F4A533"/>
    <a:srgbClr val="A8D8B9"/>
    <a:srgbClr val="F15C43"/>
    <a:srgbClr val="FDF9D2"/>
    <a:srgbClr val="F0E1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3" autoAdjust="0"/>
    <p:restoredTop sz="76776" autoAdjust="0"/>
  </p:normalViewPr>
  <p:slideViewPr>
    <p:cSldViewPr snapToGrid="0">
      <p:cViewPr varScale="1">
        <p:scale>
          <a:sx n="50" d="100"/>
          <a:sy n="50" d="100"/>
        </p:scale>
        <p:origin x="14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slide" Target="slides/slide34.xml"/><Relationship Id="rId47" Type="http://schemas.openxmlformats.org/officeDocument/2006/relationships/slide" Target="slides/slide39.xml"/><Relationship Id="rId50" Type="http://schemas.openxmlformats.org/officeDocument/2006/relationships/slide" Target="slides/slide42.xml"/><Relationship Id="rId55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openxmlformats.org/officeDocument/2006/relationships/handoutMaster" Target="handoutMasters/handoutMaster1.xml"/><Relationship Id="rId58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slide" Target="slides/slide40.xml"/><Relationship Id="rId56" Type="http://schemas.openxmlformats.org/officeDocument/2006/relationships/theme" Target="theme/theme1.xml"/><Relationship Id="rId8" Type="http://schemas.openxmlformats.org/officeDocument/2006/relationships/slideMaster" Target="slideMasters/slideMaster5.xml"/><Relationship Id="rId51" Type="http://schemas.openxmlformats.org/officeDocument/2006/relationships/slide" Target="slides/slide43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slide" Target="slides/slide38.xml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slide" Target="slides/slide41.xml"/><Relationship Id="rId57" Type="http://schemas.openxmlformats.org/officeDocument/2006/relationships/tableStyles" Target="tableStyles.xml"/><Relationship Id="rId10" Type="http://schemas.openxmlformats.org/officeDocument/2006/relationships/slide" Target="slides/slide2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an Phillipchuk" userId="bae1ad55-6924-4fb9-b3b3-844e8d9cffdf" providerId="ADAL" clId="{90091000-CF79-0144-AD67-20FEDF5A918C}"/>
    <pc:docChg chg="modSld">
      <pc:chgData name="Ian Phillipchuk" userId="bae1ad55-6924-4fb9-b3b3-844e8d9cffdf" providerId="ADAL" clId="{90091000-CF79-0144-AD67-20FEDF5A918C}" dt="2019-09-05T22:04:55.718" v="47" actId="20577"/>
      <pc:docMkLst>
        <pc:docMk/>
      </pc:docMkLst>
      <pc:sldChg chg="modSp">
        <pc:chgData name="Ian Phillipchuk" userId="bae1ad55-6924-4fb9-b3b3-844e8d9cffdf" providerId="ADAL" clId="{90091000-CF79-0144-AD67-20FEDF5A918C}" dt="2019-09-05T22:04:55.718" v="47" actId="20577"/>
        <pc:sldMkLst>
          <pc:docMk/>
          <pc:sldMk cId="2161527303" sldId="256"/>
        </pc:sldMkLst>
        <pc:spChg chg="mod">
          <ac:chgData name="Ian Phillipchuk" userId="bae1ad55-6924-4fb9-b3b3-844e8d9cffdf" providerId="ADAL" clId="{90091000-CF79-0144-AD67-20FEDF5A918C}" dt="2019-09-05T22:04:55.718" v="47" actId="20577"/>
          <ac:spMkLst>
            <pc:docMk/>
            <pc:sldMk cId="2161527303" sldId="256"/>
            <ac:spMk id="2" creationId="{1B71FD6E-BAD2-4983-9E1F-5EF787CE499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44E860-04DF-436D-B621-66BC959648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29891C-3E4A-4293-B261-D95D6F265E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7F1939-5944-43B1-AF4E-91651A3C614B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AB1F98-CF93-4CC1-A3F6-DE97FA289C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396F59-CB1D-48F7-AFCC-D1BCABF77A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EA2B9-0623-4A71-AC75-71272217A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79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gif>
</file>

<file path=ppt/media/image45.gif>
</file>

<file path=ppt/media/image46.gif>
</file>

<file path=ppt/media/image47.gif>
</file>

<file path=ppt/media/image48.gif>
</file>

<file path=ppt/media/image49.gif>
</file>

<file path=ppt/media/image5.png>
</file>

<file path=ppt/media/image50.png>
</file>

<file path=ppt/media/image51.png>
</file>

<file path=ppt/media/image52.png>
</file>

<file path=ppt/media/image53.svg>
</file>

<file path=ppt/media/image54.png>
</file>

<file path=ppt/media/image5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96C45F-9718-4021-8C23-E47578C0D24D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402416-7ADE-49AC-8138-485D9287B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932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 first appeared on October 1, 2012</a:t>
            </a:r>
          </a:p>
          <a:p>
            <a:r>
              <a:rPr lang="en-US" dirty="0"/>
              <a:t>Visual Studio Code was released on April 29, 2015</a:t>
            </a:r>
          </a:p>
          <a:p>
            <a:r>
              <a:rPr lang="en-US" dirty="0"/>
              <a:t>Angular 2 (which adopted TS) was released in September 2016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398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add gif for deducing type based on usage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58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704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 With the upcoming </a:t>
            </a:r>
            <a:r>
              <a:rPr lang="en-US" dirty="0" err="1"/>
              <a:t>wasm</a:t>
            </a:r>
            <a:r>
              <a:rPr lang="en-US" dirty="0"/>
              <a:t>, it prepares JS for the future, actually. May well be the best thing to happen to JS.</a:t>
            </a:r>
          </a:p>
          <a:p>
            <a:r>
              <a:rPr lang="en-US" dirty="0"/>
              <a:t>4. Type system is not sound.</a:t>
            </a:r>
          </a:p>
          <a:p>
            <a:r>
              <a:rPr lang="en-US" dirty="0"/>
              <a:t>5. Babel now </a:t>
            </a:r>
            <a:r>
              <a:rPr lang="en-US" dirty="0" err="1"/>
              <a:t>transpiles</a:t>
            </a:r>
            <a:r>
              <a:rPr lang="en-US" dirty="0"/>
              <a:t> TS to JS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930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433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6767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 With the upcoming </a:t>
            </a:r>
            <a:r>
              <a:rPr lang="en-US" dirty="0" err="1"/>
              <a:t>wasm</a:t>
            </a:r>
            <a:r>
              <a:rPr lang="en-US" dirty="0"/>
              <a:t>, it prepares JS for the future, actually. May well be the best thing to happen to JS.</a:t>
            </a:r>
          </a:p>
          <a:p>
            <a:r>
              <a:rPr lang="en-US" dirty="0"/>
              <a:t>4. Type system is not sound.</a:t>
            </a:r>
          </a:p>
          <a:p>
            <a:r>
              <a:rPr lang="en-US" dirty="0"/>
              <a:t>5. Bebel now </a:t>
            </a:r>
            <a:r>
              <a:rPr lang="en-US" dirty="0" err="1"/>
              <a:t>transpiles</a:t>
            </a:r>
            <a:r>
              <a:rPr lang="en-US" dirty="0"/>
              <a:t> TS to JS</a:t>
            </a:r>
          </a:p>
          <a:p>
            <a:endParaRPr lang="en-US" dirty="0"/>
          </a:p>
          <a:p>
            <a:r>
              <a:rPr lang="en-US" dirty="0"/>
              <a:t>Add other tools, </a:t>
            </a:r>
            <a:r>
              <a:rPr lang="en-US" dirty="0" err="1"/>
              <a:t>JSDoc</a:t>
            </a:r>
            <a:r>
              <a:rPr lang="en-US" dirty="0"/>
              <a:t>, Flow,</a:t>
            </a:r>
          </a:p>
          <a:p>
            <a:endParaRPr lang="en-US" dirty="0"/>
          </a:p>
          <a:p>
            <a:r>
              <a:rPr lang="en-US" dirty="0"/>
              <a:t>Add: does not obviate the need for Testing, </a:t>
            </a:r>
            <a:r>
              <a:rPr lang="en-US"/>
              <a:t>Code Reviews etc.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79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we rename </a:t>
            </a:r>
            <a:r>
              <a:rPr lang="en-US" dirty="0" err="1"/>
              <a:t>exchangeJS</a:t>
            </a:r>
            <a:r>
              <a:rPr lang="en-US" dirty="0"/>
              <a:t> to </a:t>
            </a:r>
            <a:r>
              <a:rPr lang="en-US" dirty="0" err="1"/>
              <a:t>exchangeTS</a:t>
            </a:r>
            <a:r>
              <a:rPr lang="en-US" dirty="0"/>
              <a:t>? Should we just ditch JS altogether? TS to me is more like an extension to JS, a DLC, rather than a stand-alone game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88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822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Object use duck-typing (structural typing) as opposed to nominal types.</a:t>
            </a:r>
          </a:p>
          <a:p>
            <a:endParaRPr lang="en-US" dirty="0"/>
          </a:p>
          <a:p>
            <a:r>
              <a:rPr lang="en-US" dirty="0"/>
              <a:t>TS also performs Excess Property Checking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98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Enums</a:t>
            </a:r>
            <a:r>
              <a:rPr lang="en-US" dirty="0"/>
              <a:t> allow us to define a set of named constants</a:t>
            </a:r>
          </a:p>
          <a:p>
            <a:endParaRPr lang="en-US" dirty="0"/>
          </a:p>
          <a:p>
            <a:r>
              <a:rPr lang="en-US" dirty="0"/>
              <a:t>Generics allow us to be able to create some code that can work over a variety of types rather than one. Generics are also called polymorphic types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02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assertions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89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Type Guards as well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804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allowJS</a:t>
            </a:r>
            <a:r>
              <a:rPr lang="en-US" dirty="0"/>
              <a:t> and </a:t>
            </a:r>
            <a:r>
              <a:rPr lang="en-US" dirty="0" err="1"/>
              <a:t>checkJS</a:t>
            </a:r>
            <a:r>
              <a:rPr lang="en-US" dirty="0"/>
              <a:t> TS compiler options</a:t>
            </a:r>
          </a:p>
          <a:p>
            <a:endParaRPr lang="en-US" dirty="0"/>
          </a:p>
          <a:p>
            <a:r>
              <a:rPr lang="en-CA" dirty="0"/>
              <a:t>--</a:t>
            </a:r>
            <a:r>
              <a:rPr lang="en-CA" dirty="0" err="1"/>
              <a:t>strictFunctionTypes</a:t>
            </a:r>
            <a:endParaRPr lang="en-CA" dirty="0"/>
          </a:p>
          <a:p>
            <a:endParaRPr lang="en-CA" dirty="0"/>
          </a:p>
          <a:p>
            <a:r>
              <a:rPr lang="en-CA" dirty="0"/>
              <a:t>Explain –strict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018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Focus is on Authorization Wrapper</a:t>
            </a:r>
          </a:p>
          <a:p>
            <a:r>
              <a:rPr lang="en-US" dirty="0"/>
              <a:t>There is a typo on the permissions string literals.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475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02416-7ADE-49AC-8138-485D9287B54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86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Picture 247">
            <a:extLst>
              <a:ext uri="{FF2B5EF4-FFF2-40B4-BE49-F238E27FC236}">
                <a16:creationId xmlns:a16="http://schemas.microsoft.com/office/drawing/2014/main" id="{CD24B5D1-2361-4F19-B6FB-30C0770C5E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89" y="5661712"/>
            <a:ext cx="12192000" cy="11870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3695" y="1816615"/>
            <a:ext cx="9725339" cy="2115467"/>
          </a:xfrm>
          <a:noFill/>
        </p:spPr>
        <p:txBody>
          <a:bodyPr lIns="274320" tIns="91440" rIns="274320" bIns="91440" anchor="b">
            <a:normAutofit/>
          </a:bodyPr>
          <a:lstStyle>
            <a:lvl1pPr algn="l">
              <a:lnSpc>
                <a:spcPct val="110000"/>
              </a:lnSpc>
              <a:defRPr sz="4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3694" y="4000790"/>
            <a:ext cx="9725339" cy="857819"/>
          </a:xfrm>
          <a:noFill/>
        </p:spPr>
        <p:txBody>
          <a:bodyPr lIns="274320" tIns="91440" rIns="274320" bIns="91440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="1" cap="all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FF95E4-F74B-B941-8F7E-52C6181E3E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59" y="1148340"/>
            <a:ext cx="3189378" cy="863648"/>
          </a:xfrm>
          <a:prstGeom prst="rect">
            <a:avLst/>
          </a:prstGeom>
        </p:spPr>
      </p:pic>
      <p:sp>
        <p:nvSpPr>
          <p:cNvPr id="19" name="L-Shape 18">
            <a:extLst>
              <a:ext uri="{FF2B5EF4-FFF2-40B4-BE49-F238E27FC236}">
                <a16:creationId xmlns:a16="http://schemas.microsoft.com/office/drawing/2014/main" id="{83939EB1-F014-4B99-942E-33897169E04D}"/>
              </a:ext>
            </a:extLst>
          </p:cNvPr>
          <p:cNvSpPr/>
          <p:nvPr userDrawn="1"/>
        </p:nvSpPr>
        <p:spPr>
          <a:xfrm>
            <a:off x="713310" y="56326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A80BDCF7-D35D-4DC7-8C4D-DB9B0FE11743}"/>
              </a:ext>
            </a:extLst>
          </p:cNvPr>
          <p:cNvSpPr/>
          <p:nvPr userDrawn="1"/>
        </p:nvSpPr>
        <p:spPr>
          <a:xfrm rot="10800000">
            <a:off x="10994486" y="711441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5" name="Picture 234" descr="A close up of a ramp&#10;&#10;Description automatically generated">
            <a:extLst>
              <a:ext uri="{FF2B5EF4-FFF2-40B4-BE49-F238E27FC236}">
                <a16:creationId xmlns:a16="http://schemas.microsoft.com/office/drawing/2014/main" id="{5375EA1E-FA22-4D1D-8CD9-0643DB41B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0" t="24805" r="90585" b="45484"/>
          <a:stretch/>
        </p:blipFill>
        <p:spPr>
          <a:xfrm>
            <a:off x="0" y="3118696"/>
            <a:ext cx="359368" cy="1739914"/>
          </a:xfrm>
          <a:prstGeom prst="rect">
            <a:avLst/>
          </a:prstGeom>
        </p:spPr>
      </p:pic>
      <p:pic>
        <p:nvPicPr>
          <p:cNvPr id="245" name="Picture 244">
            <a:extLst>
              <a:ext uri="{FF2B5EF4-FFF2-40B4-BE49-F238E27FC236}">
                <a16:creationId xmlns:a16="http://schemas.microsoft.com/office/drawing/2014/main" id="{E3F52D1B-17CA-42CB-B5A9-9C8221C395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56" b="944"/>
          <a:stretch/>
        </p:blipFill>
        <p:spPr>
          <a:xfrm>
            <a:off x="4995523" y="1342424"/>
            <a:ext cx="7196477" cy="241538"/>
          </a:xfrm>
          <a:prstGeom prst="rect">
            <a:avLst/>
          </a:prstGeom>
        </p:spPr>
      </p:pic>
      <p:pic>
        <p:nvPicPr>
          <p:cNvPr id="12" name="Picture 11" descr="A close up of a ramp&#10;&#10;Description automatically generated">
            <a:extLst>
              <a:ext uri="{FF2B5EF4-FFF2-40B4-BE49-F238E27FC236}">
                <a16:creationId xmlns:a16="http://schemas.microsoft.com/office/drawing/2014/main" id="{8CD1C796-BBF0-0346-8A6D-B7FF264841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5" r="94480" b="492"/>
          <a:stretch/>
        </p:blipFill>
        <p:spPr>
          <a:xfrm>
            <a:off x="11644788" y="-1"/>
            <a:ext cx="547212" cy="479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375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D52305-96A5-48DF-8D46-EA6F3466B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986DC9-05D1-4EDB-B788-199D2EFF4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8848D-C2E1-44F0-B99C-502254CCB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88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A4444-5671-41ED-AE29-F97A584FF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D853D-D444-4A35-93EA-54D28272C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1D153-4577-46E4-8469-367BD3868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E79C5-42E7-43D2-BBD0-5D5A9ACB5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19F47-B75C-47A8-B168-C4E0EED28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31687B-0C8F-4D24-A89F-2D978603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765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12404-C3DB-4AE2-BC3C-7891F17D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295C6B-00E5-4073-B6DC-994680840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758966-2BCA-46FA-99C1-2CB330C0D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C4515A-C5B2-43B4-A590-126DD67C0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91087-DBE3-40F0-9BDB-DE66124CF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9D9512-56C2-43E8-B199-5691F493D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283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42BD8-EBF8-41B4-A845-923674D54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674005-CD86-459A-A3AD-33D771E235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000E1-95E4-4A27-AA47-135B5AD0D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61295-60BE-442E-8897-420828B5E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E205E-678A-404B-9B0C-7C472C408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2732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472FFC-D2B5-4E1D-B83D-D92DD694C3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FC9B03-2D4F-4635-8983-68F615717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2408D-514C-4248-8678-075000A46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62134-F834-4FC5-8A71-ED63E9651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B5687-9D63-4110-9F9C-71F507F39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28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ntage Punched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-03.ibm.com/ibm/history/ibm100/images/icp/Q969732S50503Q79/us__en_us__ibm100__punched_card__hand_cards__620x350.jpg">
            <a:extLst>
              <a:ext uri="{FF2B5EF4-FFF2-40B4-BE49-F238E27FC236}">
                <a16:creationId xmlns:a16="http://schemas.microsoft.com/office/drawing/2014/main" id="{053C5ECD-EEA2-4D03-8B23-282A7C9832B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10" t="10219" r="11897" b="6686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506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7509B4-A5B1-40C5-90E7-3823CF1B1D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70931"/>
            <a:ext cx="12192000" cy="1187069"/>
          </a:xfrm>
          <a:prstGeom prst="rect">
            <a:avLst/>
          </a:prstGeom>
        </p:spPr>
      </p:pic>
      <p:sp>
        <p:nvSpPr>
          <p:cNvPr id="19" name="L-Shape 18">
            <a:extLst>
              <a:ext uri="{FF2B5EF4-FFF2-40B4-BE49-F238E27FC236}">
                <a16:creationId xmlns:a16="http://schemas.microsoft.com/office/drawing/2014/main" id="{83939EB1-F014-4B99-942E-33897169E04D}"/>
              </a:ext>
            </a:extLst>
          </p:cNvPr>
          <p:cNvSpPr/>
          <p:nvPr userDrawn="1"/>
        </p:nvSpPr>
        <p:spPr>
          <a:xfrm>
            <a:off x="713310" y="56326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ramp&#10;&#10;Description automatically generated">
            <a:extLst>
              <a:ext uri="{FF2B5EF4-FFF2-40B4-BE49-F238E27FC236}">
                <a16:creationId xmlns:a16="http://schemas.microsoft.com/office/drawing/2014/main" id="{47EDBC78-5AD5-4F0C-A415-A003BEC30D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2" r="94189" b="492"/>
          <a:stretch/>
        </p:blipFill>
        <p:spPr>
          <a:xfrm>
            <a:off x="11615910" y="-127822"/>
            <a:ext cx="576090" cy="4919258"/>
          </a:xfrm>
          <a:prstGeom prst="rect">
            <a:avLst/>
          </a:prstGeom>
        </p:spPr>
      </p:pic>
      <p:sp>
        <p:nvSpPr>
          <p:cNvPr id="20" name="L-Shape 19">
            <a:extLst>
              <a:ext uri="{FF2B5EF4-FFF2-40B4-BE49-F238E27FC236}">
                <a16:creationId xmlns:a16="http://schemas.microsoft.com/office/drawing/2014/main" id="{A80BDCF7-D35D-4DC7-8C4D-DB9B0FE11743}"/>
              </a:ext>
            </a:extLst>
          </p:cNvPr>
          <p:cNvSpPr/>
          <p:nvPr userDrawn="1"/>
        </p:nvSpPr>
        <p:spPr>
          <a:xfrm rot="10800000">
            <a:off x="10994486" y="711441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21596BF-5F6A-49B0-AFA1-08A0A0E7066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725" y="2687835"/>
            <a:ext cx="3189378" cy="863648"/>
          </a:xfrm>
          <a:prstGeom prst="rect">
            <a:avLst/>
          </a:prstGeom>
        </p:spPr>
      </p:pic>
      <p:pic>
        <p:nvPicPr>
          <p:cNvPr id="18" name="Picture 17" descr="A close up of a ramp&#10;&#10;Description automatically generated">
            <a:extLst>
              <a:ext uri="{FF2B5EF4-FFF2-40B4-BE49-F238E27FC236}">
                <a16:creationId xmlns:a16="http://schemas.microsoft.com/office/drawing/2014/main" id="{A755405C-BD76-4CDF-BB73-65227592E5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0" t="24805" r="90585" b="45484"/>
          <a:stretch/>
        </p:blipFill>
        <p:spPr>
          <a:xfrm>
            <a:off x="0" y="2572365"/>
            <a:ext cx="359368" cy="1739914"/>
          </a:xfrm>
          <a:prstGeom prst="rect">
            <a:avLst/>
          </a:prstGeom>
        </p:spPr>
      </p:pic>
      <p:pic>
        <p:nvPicPr>
          <p:cNvPr id="23" name="Picture 22" descr="A close up of a white wall&#10;&#10;Description automatically generated">
            <a:extLst>
              <a:ext uri="{FF2B5EF4-FFF2-40B4-BE49-F238E27FC236}">
                <a16:creationId xmlns:a16="http://schemas.microsoft.com/office/drawing/2014/main" id="{09F03029-0496-4339-9BF8-DF96BF55BD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91" t="1115" r="445" b="24546"/>
          <a:stretch/>
        </p:blipFill>
        <p:spPr>
          <a:xfrm>
            <a:off x="0" y="574478"/>
            <a:ext cx="4645782" cy="1212231"/>
          </a:xfrm>
          <a:prstGeom prst="rect">
            <a:avLst/>
          </a:prstGeom>
        </p:spPr>
      </p:pic>
      <p:pic>
        <p:nvPicPr>
          <p:cNvPr id="11" name="Picture 10" descr="A close up of a white wall&#10;&#10;Description automatically generated">
            <a:extLst>
              <a:ext uri="{FF2B5EF4-FFF2-40B4-BE49-F238E27FC236}">
                <a16:creationId xmlns:a16="http://schemas.microsoft.com/office/drawing/2014/main" id="{F2CF24EA-9302-8D4F-9518-01AE5176B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" t="21449" r="10922"/>
          <a:stretch/>
        </p:blipFill>
        <p:spPr>
          <a:xfrm>
            <a:off x="6839232" y="4571572"/>
            <a:ext cx="5400050" cy="128090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5D24B05-0BF5-49E0-B069-129F5B87FBF9}"/>
              </a:ext>
            </a:extLst>
          </p:cNvPr>
          <p:cNvSpPr txBox="1"/>
          <p:nvPr userDrawn="1"/>
        </p:nvSpPr>
        <p:spPr>
          <a:xfrm>
            <a:off x="2604961" y="3606610"/>
            <a:ext cx="5400049" cy="923330"/>
          </a:xfrm>
          <a:prstGeom prst="rect">
            <a:avLst/>
          </a:prstGeom>
          <a:noFill/>
        </p:spPr>
        <p:txBody>
          <a:bodyPr wrap="square" lIns="182880" tIns="182880" rIns="182880" bIns="182880" rtlCol="0">
            <a:spAutoFit/>
          </a:bodyPr>
          <a:lstStyle/>
          <a:p>
            <a:pPr algn="l"/>
            <a:r>
              <a:rPr lang="en-CA" sz="1800" b="0">
                <a:solidFill>
                  <a:schemeClr val="bg1"/>
                </a:solidFill>
                <a:latin typeface="Overpass Mono" pitchFamily="49" charset="77"/>
                <a:ea typeface="Source Sans Pro" panose="020B0503030403020204" pitchFamily="34" charset="0"/>
              </a:rPr>
              <a:t>WE’RE YOUR STARTUP-AS-A-SERVICE</a:t>
            </a:r>
            <a:br>
              <a:rPr lang="en-CA" sz="1800" b="0">
                <a:solidFill>
                  <a:schemeClr val="bg1"/>
                </a:solidFill>
                <a:latin typeface="Overpass Mono" pitchFamily="49" charset="77"/>
                <a:ea typeface="Source Sans Pro" panose="020B0503030403020204" pitchFamily="34" charset="0"/>
              </a:rPr>
            </a:br>
            <a:r>
              <a:rPr lang="en-CA" sz="1800" b="0">
                <a:solidFill>
                  <a:srgbClr val="F0E16B"/>
                </a:solidFill>
                <a:latin typeface="Overpass Mono" pitchFamily="49" charset="77"/>
                <a:ea typeface="Source Sans Pro" panose="020B0503030403020204" pitchFamily="34" charset="0"/>
              </a:rPr>
              <a:t>punchcard.io</a:t>
            </a:r>
          </a:p>
        </p:txBody>
      </p:sp>
    </p:spTree>
    <p:extLst>
      <p:ext uri="{BB962C8B-B14F-4D97-AF65-F5344CB8AC3E}">
        <p14:creationId xmlns:p14="http://schemas.microsoft.com/office/powerpoint/2010/main" val="25683389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(Lime)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234" descr="A close up of a ramp&#10;&#10;Description automatically generated">
            <a:extLst>
              <a:ext uri="{FF2B5EF4-FFF2-40B4-BE49-F238E27FC236}">
                <a16:creationId xmlns:a16="http://schemas.microsoft.com/office/drawing/2014/main" id="{5375EA1E-FA22-4D1D-8CD9-0643DB41B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5" t="2815" r="83846" b="11344"/>
          <a:stretch/>
        </p:blipFill>
        <p:spPr>
          <a:xfrm>
            <a:off x="-44478" y="1151168"/>
            <a:ext cx="577836" cy="5027165"/>
          </a:xfrm>
          <a:prstGeom prst="rect">
            <a:avLst/>
          </a:prstGeom>
        </p:spPr>
      </p:pic>
      <p:pic>
        <p:nvPicPr>
          <p:cNvPr id="9" name="Picture 8" descr="A close up of a ramp&#10;&#10;Description automatically generated">
            <a:extLst>
              <a:ext uri="{FF2B5EF4-FFF2-40B4-BE49-F238E27FC236}">
                <a16:creationId xmlns:a16="http://schemas.microsoft.com/office/drawing/2014/main" id="{47EDBC78-5AD5-4F0C-A415-A003BEC30D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2" r="92804" b="492"/>
          <a:stretch/>
        </p:blipFill>
        <p:spPr>
          <a:xfrm>
            <a:off x="11478690" y="-120809"/>
            <a:ext cx="713310" cy="49192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7836" y="2716147"/>
            <a:ext cx="9860814" cy="1141988"/>
          </a:xfrm>
          <a:noFill/>
        </p:spPr>
        <p:txBody>
          <a:bodyPr lIns="457200" tIns="91440" rIns="457200" bIns="91440" anchor="t">
            <a:normAutofit/>
          </a:bodyPr>
          <a:lstStyle>
            <a:lvl1pPr algn="l">
              <a:lnSpc>
                <a:spcPct val="110000"/>
              </a:lnSpc>
              <a:defRPr sz="4000" b="1" cap="all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7836" y="1830835"/>
            <a:ext cx="9860814" cy="857819"/>
          </a:xfrm>
          <a:noFill/>
        </p:spPr>
        <p:txBody>
          <a:bodyPr lIns="457200" tIns="91440" rIns="457200" bIns="91440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="0" cap="all" baseline="0">
                <a:solidFill>
                  <a:schemeClr val="bg2"/>
                </a:solidFill>
                <a:latin typeface="Josefin San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19" name="L-Shape 18">
            <a:extLst>
              <a:ext uri="{FF2B5EF4-FFF2-40B4-BE49-F238E27FC236}">
                <a16:creationId xmlns:a16="http://schemas.microsoft.com/office/drawing/2014/main" id="{83939EB1-F014-4B99-942E-33897169E04D}"/>
              </a:ext>
            </a:extLst>
          </p:cNvPr>
          <p:cNvSpPr/>
          <p:nvPr userDrawn="1"/>
        </p:nvSpPr>
        <p:spPr>
          <a:xfrm>
            <a:off x="713310" y="56326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A80BDCF7-D35D-4DC7-8C4D-DB9B0FE11743}"/>
              </a:ext>
            </a:extLst>
          </p:cNvPr>
          <p:cNvSpPr/>
          <p:nvPr userDrawn="1"/>
        </p:nvSpPr>
        <p:spPr>
          <a:xfrm rot="10800000">
            <a:off x="10994486" y="711441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F13752-7314-41E2-A526-6DA7A22A06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266" y="5974178"/>
            <a:ext cx="564734" cy="564734"/>
          </a:xfrm>
          <a:prstGeom prst="rect">
            <a:avLst/>
          </a:prstGeom>
        </p:spPr>
      </p:pic>
      <p:pic>
        <p:nvPicPr>
          <p:cNvPr id="15" name="Picture 14" descr="A picture containing object&#10;&#10;Description automatically generated">
            <a:extLst>
              <a:ext uri="{FF2B5EF4-FFF2-40B4-BE49-F238E27FC236}">
                <a16:creationId xmlns:a16="http://schemas.microsoft.com/office/drawing/2014/main" id="{E914A66B-0B92-459C-9FD1-2F3D315EF3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53"/>
          <a:stretch/>
        </p:blipFill>
        <p:spPr>
          <a:xfrm>
            <a:off x="6638929" y="4089218"/>
            <a:ext cx="5553072" cy="17129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9151265-5878-426B-8729-62017DA6DC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50" t="-17177" r="-145" b="-17904"/>
          <a:stretch/>
        </p:blipFill>
        <p:spPr>
          <a:xfrm>
            <a:off x="-178295" y="2964705"/>
            <a:ext cx="1055625" cy="32938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609288-D631-4063-A598-FC0F9FCF7A1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2148" y="3665848"/>
            <a:ext cx="9856502" cy="1764586"/>
          </a:xfrm>
        </p:spPr>
        <p:txBody>
          <a:bodyPr wrap="square" lIns="457200" tIns="91440" rIns="457200" bIns="91440">
            <a:spAutoFit/>
          </a:bodyPr>
          <a:lstStyle>
            <a:lvl1pPr>
              <a:defRPr lang="en-US" sz="1800" dirty="0" smtClean="0">
                <a:solidFill>
                  <a:schemeClr val="accent4"/>
                </a:solidFill>
              </a:defRPr>
            </a:lvl1pPr>
            <a:lvl2pPr>
              <a:defRPr lang="en-US" sz="1800" dirty="0" smtClean="0">
                <a:solidFill>
                  <a:schemeClr val="accent4"/>
                </a:solidFill>
              </a:defRPr>
            </a:lvl2pPr>
            <a:lvl3pPr>
              <a:defRPr lang="en-US" sz="1800" dirty="0" smtClean="0">
                <a:solidFill>
                  <a:schemeClr val="accent4"/>
                </a:solidFill>
              </a:defRPr>
            </a:lvl3pPr>
            <a:lvl4pPr>
              <a:defRPr lang="en-US" dirty="0" smtClean="0">
                <a:solidFill>
                  <a:schemeClr val="accent4"/>
                </a:solidFill>
              </a:defRPr>
            </a:lvl4pPr>
            <a:lvl5pPr>
              <a:defRPr lang="en-US" dirty="0">
                <a:solidFill>
                  <a:schemeClr val="accent4"/>
                </a:solidFill>
              </a:defRPr>
            </a:lvl5pPr>
          </a:lstStyle>
          <a:p>
            <a:pPr marL="285750" lvl="0" indent="-285750">
              <a:spcAft>
                <a:spcPts val="600"/>
              </a:spcAft>
            </a:pPr>
            <a:r>
              <a:rPr lang="en-US"/>
              <a:t>Click to edit Master text styles</a:t>
            </a:r>
          </a:p>
          <a:p>
            <a:pPr marL="457200" lvl="1"/>
            <a:r>
              <a:rPr lang="en-US"/>
              <a:t>Second level</a:t>
            </a:r>
          </a:p>
          <a:p>
            <a:pPr marL="914400" lvl="2"/>
            <a:r>
              <a:rPr lang="en-US"/>
              <a:t>Third level</a:t>
            </a:r>
          </a:p>
          <a:p>
            <a:pPr marL="1371600" lvl="3"/>
            <a:r>
              <a:rPr lang="en-US"/>
              <a:t>Fourth level</a:t>
            </a:r>
          </a:p>
          <a:p>
            <a:pPr marL="1828800" lvl="4"/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92926A-4D70-F849-A7B2-25ABEF69C8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62" t="1277" r="547"/>
          <a:stretch/>
        </p:blipFill>
        <p:spPr>
          <a:xfrm>
            <a:off x="-1" y="498763"/>
            <a:ext cx="3398983" cy="159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2219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Li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627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Bold, Li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vert="horz" lIns="91440" tIns="91440" rIns="91440" bIns="91440" rtlCol="0" anchor="ctr">
            <a:normAutofit/>
          </a:bodyPr>
          <a:lstStyle>
            <a:lvl1pPr>
              <a:defRPr lang="en-US" sz="4000" b="1" cap="all" baseline="0" dirty="0">
                <a:solidFill>
                  <a:schemeClr val="accent4"/>
                </a:solidFill>
                <a:latin typeface="+mj-lt"/>
                <a:ea typeface="+mj-ea"/>
              </a:defRPr>
            </a:lvl1pPr>
          </a:lstStyle>
          <a:p>
            <a:pPr marL="0" lvl="0">
              <a:lnSpc>
                <a:spcPct val="11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393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8511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Lime)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234" descr="A close up of a ramp&#10;&#10;Description automatically generated">
            <a:extLst>
              <a:ext uri="{FF2B5EF4-FFF2-40B4-BE49-F238E27FC236}">
                <a16:creationId xmlns:a16="http://schemas.microsoft.com/office/drawing/2014/main" id="{5375EA1E-FA22-4D1D-8CD9-0643DB41B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5" t="2815" r="83846" b="11344"/>
          <a:stretch/>
        </p:blipFill>
        <p:spPr>
          <a:xfrm>
            <a:off x="-44478" y="1151168"/>
            <a:ext cx="577836" cy="5027165"/>
          </a:xfrm>
          <a:prstGeom prst="rect">
            <a:avLst/>
          </a:prstGeom>
        </p:spPr>
      </p:pic>
      <p:pic>
        <p:nvPicPr>
          <p:cNvPr id="9" name="Picture 8" descr="A close up of a ramp&#10;&#10;Description automatically generated">
            <a:extLst>
              <a:ext uri="{FF2B5EF4-FFF2-40B4-BE49-F238E27FC236}">
                <a16:creationId xmlns:a16="http://schemas.microsoft.com/office/drawing/2014/main" id="{47EDBC78-5AD5-4F0C-A415-A003BEC30D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2" r="92804" b="492"/>
          <a:stretch/>
        </p:blipFill>
        <p:spPr>
          <a:xfrm>
            <a:off x="11478690" y="-120809"/>
            <a:ext cx="713310" cy="49192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7836" y="2716147"/>
            <a:ext cx="9860814" cy="1141988"/>
          </a:xfrm>
          <a:noFill/>
        </p:spPr>
        <p:txBody>
          <a:bodyPr lIns="457200" tIns="91440" rIns="457200" bIns="91440" anchor="t">
            <a:normAutofit/>
          </a:bodyPr>
          <a:lstStyle>
            <a:lvl1pPr algn="l">
              <a:lnSpc>
                <a:spcPct val="110000"/>
              </a:lnSpc>
              <a:defRPr sz="4000" b="1" cap="all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7836" y="1830835"/>
            <a:ext cx="9860814" cy="857819"/>
          </a:xfrm>
          <a:noFill/>
        </p:spPr>
        <p:txBody>
          <a:bodyPr lIns="457200" tIns="91440" rIns="457200" bIns="91440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="0" cap="all" baseline="0">
                <a:solidFill>
                  <a:schemeClr val="bg2"/>
                </a:solidFill>
                <a:latin typeface="Josefin San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19" name="L-Shape 18">
            <a:extLst>
              <a:ext uri="{FF2B5EF4-FFF2-40B4-BE49-F238E27FC236}">
                <a16:creationId xmlns:a16="http://schemas.microsoft.com/office/drawing/2014/main" id="{83939EB1-F014-4B99-942E-33897169E04D}"/>
              </a:ext>
            </a:extLst>
          </p:cNvPr>
          <p:cNvSpPr/>
          <p:nvPr userDrawn="1"/>
        </p:nvSpPr>
        <p:spPr>
          <a:xfrm>
            <a:off x="713310" y="56326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A80BDCF7-D35D-4DC7-8C4D-DB9B0FE11743}"/>
              </a:ext>
            </a:extLst>
          </p:cNvPr>
          <p:cNvSpPr/>
          <p:nvPr userDrawn="1"/>
        </p:nvSpPr>
        <p:spPr>
          <a:xfrm rot="10800000">
            <a:off x="10994486" y="711441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F13752-7314-41E2-A526-6DA7A22A06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266" y="5974178"/>
            <a:ext cx="564734" cy="564734"/>
          </a:xfrm>
          <a:prstGeom prst="rect">
            <a:avLst/>
          </a:prstGeom>
        </p:spPr>
      </p:pic>
      <p:pic>
        <p:nvPicPr>
          <p:cNvPr id="15" name="Picture 14" descr="A picture containing object&#10;&#10;Description automatically generated">
            <a:extLst>
              <a:ext uri="{FF2B5EF4-FFF2-40B4-BE49-F238E27FC236}">
                <a16:creationId xmlns:a16="http://schemas.microsoft.com/office/drawing/2014/main" id="{E914A66B-0B92-459C-9FD1-2F3D315EF3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53"/>
          <a:stretch/>
        </p:blipFill>
        <p:spPr>
          <a:xfrm>
            <a:off x="6638929" y="4089218"/>
            <a:ext cx="5553072" cy="17129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9151265-5878-426B-8729-62017DA6DC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50" t="-17177" r="-145" b="-17904"/>
          <a:stretch/>
        </p:blipFill>
        <p:spPr>
          <a:xfrm>
            <a:off x="-178295" y="2964705"/>
            <a:ext cx="1055625" cy="32938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609288-D631-4063-A598-FC0F9FCF7A1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2148" y="3665848"/>
            <a:ext cx="9856502" cy="1764586"/>
          </a:xfrm>
        </p:spPr>
        <p:txBody>
          <a:bodyPr wrap="square" lIns="457200" tIns="91440" rIns="457200" bIns="91440">
            <a:spAutoFit/>
          </a:bodyPr>
          <a:lstStyle>
            <a:lvl1pPr>
              <a:defRPr lang="en-US" sz="1800" dirty="0" smtClean="0">
                <a:solidFill>
                  <a:schemeClr val="accent4"/>
                </a:solidFill>
              </a:defRPr>
            </a:lvl1pPr>
            <a:lvl2pPr>
              <a:defRPr lang="en-US" sz="1800" dirty="0" smtClean="0">
                <a:solidFill>
                  <a:schemeClr val="accent4"/>
                </a:solidFill>
              </a:defRPr>
            </a:lvl2pPr>
            <a:lvl3pPr>
              <a:defRPr lang="en-US" sz="1800" dirty="0" smtClean="0">
                <a:solidFill>
                  <a:schemeClr val="accent4"/>
                </a:solidFill>
              </a:defRPr>
            </a:lvl3pPr>
            <a:lvl4pPr>
              <a:defRPr lang="en-US" dirty="0" smtClean="0">
                <a:solidFill>
                  <a:schemeClr val="accent4"/>
                </a:solidFill>
              </a:defRPr>
            </a:lvl4pPr>
            <a:lvl5pPr>
              <a:defRPr lang="en-US" dirty="0">
                <a:solidFill>
                  <a:schemeClr val="accent4"/>
                </a:solidFill>
              </a:defRPr>
            </a:lvl5pPr>
          </a:lstStyle>
          <a:p>
            <a:pPr marL="285750" lvl="0" indent="-285750">
              <a:spcAft>
                <a:spcPts val="600"/>
              </a:spcAft>
            </a:pPr>
            <a:r>
              <a:rPr lang="en-US"/>
              <a:t>Click to edit Master text styles</a:t>
            </a:r>
          </a:p>
          <a:p>
            <a:pPr marL="457200" lvl="1"/>
            <a:r>
              <a:rPr lang="en-US"/>
              <a:t>Second level</a:t>
            </a:r>
          </a:p>
          <a:p>
            <a:pPr marL="914400" lvl="2"/>
            <a:r>
              <a:rPr lang="en-US"/>
              <a:t>Third level</a:t>
            </a:r>
          </a:p>
          <a:p>
            <a:pPr marL="1371600" lvl="3"/>
            <a:r>
              <a:rPr lang="en-US"/>
              <a:t>Fourth level</a:t>
            </a:r>
          </a:p>
          <a:p>
            <a:pPr marL="1828800" lvl="4"/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92926A-4D70-F849-A7B2-25ABEF69C8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62" t="1277" r="547"/>
          <a:stretch/>
        </p:blipFill>
        <p:spPr>
          <a:xfrm>
            <a:off x="-1" y="498763"/>
            <a:ext cx="3398983" cy="159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3094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457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Bold, Mustar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vert="horz" lIns="91440" tIns="91440" rIns="91440" bIns="91440" rtlCol="0" anchor="ctr">
            <a:normAutofit/>
          </a:bodyPr>
          <a:lstStyle>
            <a:lvl1pPr>
              <a:defRPr lang="en-US" sz="4000" b="1" cap="all" baseline="0" dirty="0">
                <a:solidFill>
                  <a:schemeClr val="accent4"/>
                </a:solidFill>
                <a:latin typeface="+mj-lt"/>
                <a:ea typeface="+mj-ea"/>
              </a:defRPr>
            </a:lvl1pPr>
          </a:lstStyle>
          <a:p>
            <a:pPr marL="0" lvl="0">
              <a:lnSpc>
                <a:spcPct val="11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287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Mustard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86F9C1D-F184-40FB-BA9A-56181C7CEC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04" t="-27785" r="-1215" b="944"/>
          <a:stretch/>
        </p:blipFill>
        <p:spPr>
          <a:xfrm>
            <a:off x="11098" y="866594"/>
            <a:ext cx="1512260" cy="309288"/>
          </a:xfrm>
          <a:prstGeom prst="rect">
            <a:avLst/>
          </a:prstGeom>
        </p:spPr>
      </p:pic>
      <p:pic>
        <p:nvPicPr>
          <p:cNvPr id="11" name="Picture 10" descr="A close up of a ramp&#10;&#10;Description automatically generated">
            <a:extLst>
              <a:ext uri="{FF2B5EF4-FFF2-40B4-BE49-F238E27FC236}">
                <a16:creationId xmlns:a16="http://schemas.microsoft.com/office/drawing/2014/main" id="{BBC8FB79-9770-4187-A007-15C2D15C1F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2" r="82748" b="492"/>
          <a:stretch/>
        </p:blipFill>
        <p:spPr>
          <a:xfrm>
            <a:off x="11579833" y="-72194"/>
            <a:ext cx="1710298" cy="49192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037" y="365125"/>
            <a:ext cx="9841449" cy="1325563"/>
          </a:xfrm>
          <a:noFill/>
        </p:spPr>
        <p:txBody>
          <a:bodyPr vert="horz" lIns="457200" tIns="91440" rIns="457200" bIns="91440" rtlCol="0" anchor="ctr">
            <a:normAutofit/>
          </a:bodyPr>
          <a:lstStyle>
            <a:lvl1pPr>
              <a:defRPr lang="en-US" sz="4000" b="1" cap="all" baseline="0" dirty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037" y="1825625"/>
            <a:ext cx="10200763" cy="4246719"/>
          </a:xfrm>
        </p:spPr>
        <p:txBody>
          <a:bodyPr lIns="457200" tIns="91440" rIns="457200" bIns="91440"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L-Shape 6">
            <a:extLst>
              <a:ext uri="{FF2B5EF4-FFF2-40B4-BE49-F238E27FC236}">
                <a16:creationId xmlns:a16="http://schemas.microsoft.com/office/drawing/2014/main" id="{5AA07B07-FD54-4A10-9D5C-5925FCDFB2CA}"/>
              </a:ext>
            </a:extLst>
          </p:cNvPr>
          <p:cNvSpPr/>
          <p:nvPr userDrawn="1"/>
        </p:nvSpPr>
        <p:spPr>
          <a:xfrm>
            <a:off x="713310" y="56326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-Shape 23">
            <a:extLst>
              <a:ext uri="{FF2B5EF4-FFF2-40B4-BE49-F238E27FC236}">
                <a16:creationId xmlns:a16="http://schemas.microsoft.com/office/drawing/2014/main" id="{1167DEBA-D9D7-5242-9ED5-892FD91D0653}"/>
              </a:ext>
            </a:extLst>
          </p:cNvPr>
          <p:cNvSpPr/>
          <p:nvPr userDrawn="1"/>
        </p:nvSpPr>
        <p:spPr>
          <a:xfrm rot="10800000">
            <a:off x="10994486" y="711441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0515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Mustard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B8447E9-1156-482F-BF2A-32B76C56F8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04" t="-27785" r="-1215" b="944"/>
          <a:stretch/>
        </p:blipFill>
        <p:spPr>
          <a:xfrm>
            <a:off x="-469254" y="2238468"/>
            <a:ext cx="1512260" cy="3092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3310" y="2716147"/>
            <a:ext cx="9725339" cy="949702"/>
          </a:xfrm>
          <a:noFill/>
        </p:spPr>
        <p:txBody>
          <a:bodyPr lIns="457200" tIns="91440" rIns="457200" bIns="91440" anchor="t">
            <a:normAutofit/>
          </a:bodyPr>
          <a:lstStyle>
            <a:lvl1pPr algn="l">
              <a:lnSpc>
                <a:spcPct val="110000"/>
              </a:lnSpc>
              <a:defRPr sz="4000" b="1" cap="all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3310" y="1830835"/>
            <a:ext cx="9725339" cy="857819"/>
          </a:xfrm>
          <a:noFill/>
        </p:spPr>
        <p:txBody>
          <a:bodyPr lIns="457200" tIns="91440" rIns="457200" bIns="91440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="0" cap="all" baseline="0">
                <a:solidFill>
                  <a:schemeClr val="bg2"/>
                </a:solidFill>
                <a:latin typeface="Josefin San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19" name="L-Shape 18">
            <a:extLst>
              <a:ext uri="{FF2B5EF4-FFF2-40B4-BE49-F238E27FC236}">
                <a16:creationId xmlns:a16="http://schemas.microsoft.com/office/drawing/2014/main" id="{83939EB1-F014-4B99-942E-33897169E04D}"/>
              </a:ext>
            </a:extLst>
          </p:cNvPr>
          <p:cNvSpPr/>
          <p:nvPr userDrawn="1"/>
        </p:nvSpPr>
        <p:spPr>
          <a:xfrm>
            <a:off x="713310" y="56326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A80BDCF7-D35D-4DC7-8C4D-DB9B0FE11743}"/>
              </a:ext>
            </a:extLst>
          </p:cNvPr>
          <p:cNvSpPr/>
          <p:nvPr userDrawn="1"/>
        </p:nvSpPr>
        <p:spPr>
          <a:xfrm rot="10800000">
            <a:off x="10994486" y="711441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F13752-7314-41E2-A526-6DA7A22A06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266" y="5974178"/>
            <a:ext cx="564734" cy="564734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A5327F-4D81-A34B-83DD-01C3D96BF82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101" y="4169347"/>
            <a:ext cx="6464300" cy="1612900"/>
          </a:xfrm>
          <a:prstGeom prst="rect">
            <a:avLst/>
          </a:prstGeom>
        </p:spPr>
      </p:pic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CA7EF86A-709B-4B45-B5B2-34D1FA68D1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13310" y="3676100"/>
            <a:ext cx="9415732" cy="1764586"/>
          </a:xfrm>
        </p:spPr>
        <p:txBody>
          <a:bodyPr wrap="square" lIns="457200" tIns="91440" rIns="457200" bIns="91440">
            <a:spAutoFit/>
          </a:bodyPr>
          <a:lstStyle>
            <a:lvl1pPr>
              <a:defRPr lang="en-US" sz="1800" dirty="0" smtClean="0">
                <a:solidFill>
                  <a:schemeClr val="accent4"/>
                </a:solidFill>
              </a:defRPr>
            </a:lvl1pPr>
            <a:lvl2pPr>
              <a:defRPr lang="en-US" sz="1800" dirty="0" smtClean="0">
                <a:solidFill>
                  <a:schemeClr val="accent4"/>
                </a:solidFill>
              </a:defRPr>
            </a:lvl2pPr>
            <a:lvl3pPr>
              <a:defRPr lang="en-US" sz="1800" dirty="0" smtClean="0">
                <a:solidFill>
                  <a:schemeClr val="accent4"/>
                </a:solidFill>
              </a:defRPr>
            </a:lvl3pPr>
            <a:lvl4pPr>
              <a:defRPr lang="en-US" dirty="0" smtClean="0">
                <a:solidFill>
                  <a:schemeClr val="accent4"/>
                </a:solidFill>
              </a:defRPr>
            </a:lvl4pPr>
            <a:lvl5pPr>
              <a:defRPr lang="en-US" dirty="0">
                <a:solidFill>
                  <a:schemeClr val="accent4"/>
                </a:solidFill>
              </a:defRPr>
            </a:lvl5pPr>
          </a:lstStyle>
          <a:p>
            <a:pPr marL="285750" lvl="0" indent="-285750">
              <a:spcAft>
                <a:spcPts val="600"/>
              </a:spcAft>
            </a:pPr>
            <a:r>
              <a:rPr lang="en-US"/>
              <a:t>Click to edit Master text styles</a:t>
            </a:r>
          </a:p>
          <a:p>
            <a:pPr marL="457200" lvl="1"/>
            <a:r>
              <a:rPr lang="en-US"/>
              <a:t>Second level</a:t>
            </a:r>
          </a:p>
          <a:p>
            <a:pPr marL="914400" lvl="2"/>
            <a:r>
              <a:rPr lang="en-US"/>
              <a:t>Third level</a:t>
            </a:r>
          </a:p>
          <a:p>
            <a:pPr marL="1371600" lvl="3"/>
            <a:r>
              <a:rPr lang="en-US"/>
              <a:t>Fourth level</a:t>
            </a:r>
          </a:p>
          <a:p>
            <a:pPr marL="1828800" lvl="4"/>
            <a:r>
              <a:rPr lang="en-US"/>
              <a:t>Fifth level</a:t>
            </a:r>
          </a:p>
        </p:txBody>
      </p:sp>
      <p:pic>
        <p:nvPicPr>
          <p:cNvPr id="14" name="Picture 13" descr="A close up of a ramp&#10;&#10;Description automatically generated">
            <a:extLst>
              <a:ext uri="{FF2B5EF4-FFF2-40B4-BE49-F238E27FC236}">
                <a16:creationId xmlns:a16="http://schemas.microsoft.com/office/drawing/2014/main" id="{B2A6FE18-DEDA-4529-9CB2-6670D20A6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2" r="82748" b="492"/>
          <a:stretch/>
        </p:blipFill>
        <p:spPr>
          <a:xfrm>
            <a:off x="11528633" y="-66517"/>
            <a:ext cx="1710298" cy="491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020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5564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Bold, Crea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vert="horz" lIns="91440" tIns="91440" rIns="91440" bIns="91440" rtlCol="0" anchor="ctr">
            <a:normAutofit/>
          </a:bodyPr>
          <a:lstStyle>
            <a:lvl1pPr>
              <a:defRPr lang="en-US" sz="4000" b="1" cap="all" baseline="0" dirty="0">
                <a:solidFill>
                  <a:schemeClr val="accent4"/>
                </a:solidFill>
                <a:latin typeface="+mj-lt"/>
                <a:ea typeface="+mj-ea"/>
              </a:defRPr>
            </a:lvl1pPr>
          </a:lstStyle>
          <a:p>
            <a:pPr marL="0" lvl="0">
              <a:lnSpc>
                <a:spcPct val="11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848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Cream)">
    <p:bg>
      <p:bgPr>
        <a:solidFill>
          <a:srgbClr val="FDF9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ramp&#10;&#10;Description automatically generated">
            <a:extLst>
              <a:ext uri="{FF2B5EF4-FFF2-40B4-BE49-F238E27FC236}">
                <a16:creationId xmlns:a16="http://schemas.microsoft.com/office/drawing/2014/main" id="{BBC8FB79-9770-4187-A007-15C2D15C1F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2" r="82748" b="492"/>
          <a:stretch/>
        </p:blipFill>
        <p:spPr>
          <a:xfrm>
            <a:off x="11579833" y="-72194"/>
            <a:ext cx="1710298" cy="49192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037" y="365125"/>
            <a:ext cx="9841449" cy="1325563"/>
          </a:xfrm>
          <a:noFill/>
        </p:spPr>
        <p:txBody>
          <a:bodyPr vert="horz" lIns="457200" tIns="91440" rIns="457200" bIns="91440" rtlCol="0" anchor="ctr">
            <a:normAutofit/>
          </a:bodyPr>
          <a:lstStyle>
            <a:lvl1pPr>
              <a:defRPr lang="en-US" sz="4000" b="1" cap="all" baseline="0" dirty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037" y="1825625"/>
            <a:ext cx="10200763" cy="4246719"/>
          </a:xfrm>
        </p:spPr>
        <p:txBody>
          <a:bodyPr lIns="457200" tIns="91440" rIns="457200" bIns="91440"/>
          <a:lstStyle>
            <a:lvl1pPr>
              <a:defRPr>
                <a:solidFill>
                  <a:schemeClr val="accent4"/>
                </a:solidFill>
              </a:defRPr>
            </a:lvl1pPr>
            <a:lvl2pPr>
              <a:defRPr>
                <a:solidFill>
                  <a:schemeClr val="accent4"/>
                </a:solidFill>
              </a:defRPr>
            </a:lvl2pPr>
            <a:lvl3pPr>
              <a:defRPr>
                <a:solidFill>
                  <a:schemeClr val="accent4"/>
                </a:solidFill>
              </a:defRPr>
            </a:lvl3pPr>
            <a:lvl4pPr>
              <a:defRPr>
                <a:solidFill>
                  <a:schemeClr val="accent4"/>
                </a:solidFill>
              </a:defRPr>
            </a:lvl4pPr>
            <a:lvl5pPr>
              <a:defRPr>
                <a:solidFill>
                  <a:schemeClr val="accent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L-Shape 6">
            <a:extLst>
              <a:ext uri="{FF2B5EF4-FFF2-40B4-BE49-F238E27FC236}">
                <a16:creationId xmlns:a16="http://schemas.microsoft.com/office/drawing/2014/main" id="{5AA07B07-FD54-4A10-9D5C-5925FCDFB2CA}"/>
              </a:ext>
            </a:extLst>
          </p:cNvPr>
          <p:cNvSpPr/>
          <p:nvPr userDrawn="1"/>
        </p:nvSpPr>
        <p:spPr>
          <a:xfrm>
            <a:off x="713310" y="56326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close up of a ramp&#10;&#10;Description automatically generated">
            <a:extLst>
              <a:ext uri="{FF2B5EF4-FFF2-40B4-BE49-F238E27FC236}">
                <a16:creationId xmlns:a16="http://schemas.microsoft.com/office/drawing/2014/main" id="{A5B8AB95-24AF-204E-A771-416EFE5AF2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2" r="82748" b="492"/>
          <a:stretch/>
        </p:blipFill>
        <p:spPr>
          <a:xfrm>
            <a:off x="-1232511" y="2168049"/>
            <a:ext cx="1710298" cy="4919258"/>
          </a:xfrm>
          <a:prstGeom prst="rect">
            <a:avLst/>
          </a:prstGeom>
        </p:spPr>
      </p:pic>
      <p:pic>
        <p:nvPicPr>
          <p:cNvPr id="23" name="Picture 22" descr="A close up of a hand&#10;&#10;Description automatically generated">
            <a:extLst>
              <a:ext uri="{FF2B5EF4-FFF2-40B4-BE49-F238E27FC236}">
                <a16:creationId xmlns:a16="http://schemas.microsoft.com/office/drawing/2014/main" id="{D4B8EEF9-C9CC-5A4C-BDD1-0942A3B383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83" t="-60359"/>
          <a:stretch/>
        </p:blipFill>
        <p:spPr>
          <a:xfrm>
            <a:off x="0" y="785656"/>
            <a:ext cx="1511068" cy="386948"/>
          </a:xfrm>
          <a:prstGeom prst="rect">
            <a:avLst/>
          </a:prstGeom>
        </p:spPr>
      </p:pic>
      <p:sp>
        <p:nvSpPr>
          <p:cNvPr id="24" name="L-Shape 23">
            <a:extLst>
              <a:ext uri="{FF2B5EF4-FFF2-40B4-BE49-F238E27FC236}">
                <a16:creationId xmlns:a16="http://schemas.microsoft.com/office/drawing/2014/main" id="{1167DEBA-D9D7-5242-9ED5-892FD91D0653}"/>
              </a:ext>
            </a:extLst>
          </p:cNvPr>
          <p:cNvSpPr/>
          <p:nvPr userDrawn="1"/>
        </p:nvSpPr>
        <p:spPr>
          <a:xfrm rot="10800000">
            <a:off x="10994486" y="711441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283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Cream)">
    <p:bg>
      <p:bgPr>
        <a:solidFill>
          <a:srgbClr val="FDF9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AD99D7A-7727-0747-BDD8-9DC2C48F75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46" t="1597" r="720" b="2603"/>
          <a:stretch/>
        </p:blipFill>
        <p:spPr>
          <a:xfrm>
            <a:off x="0" y="633256"/>
            <a:ext cx="1498996" cy="1421881"/>
          </a:xfrm>
          <a:prstGeom prst="rect">
            <a:avLst/>
          </a:prstGeom>
        </p:spPr>
      </p:pic>
      <p:pic>
        <p:nvPicPr>
          <p:cNvPr id="17" name="Picture 16" descr="A close up of a ramp&#10;&#10;Description automatically generated">
            <a:extLst>
              <a:ext uri="{FF2B5EF4-FFF2-40B4-BE49-F238E27FC236}">
                <a16:creationId xmlns:a16="http://schemas.microsoft.com/office/drawing/2014/main" id="{05717F03-AB45-7E4D-8D84-AC8BCEFC7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3" t="15954" r="82748" b="4407"/>
          <a:stretch/>
        </p:blipFill>
        <p:spPr>
          <a:xfrm>
            <a:off x="-1" y="2193955"/>
            <a:ext cx="477787" cy="46640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65710" y="2716146"/>
            <a:ext cx="9572939" cy="1365423"/>
          </a:xfrm>
          <a:noFill/>
        </p:spPr>
        <p:txBody>
          <a:bodyPr lIns="457200" tIns="91440" rIns="457200" bIns="91440" anchor="t">
            <a:normAutofit/>
          </a:bodyPr>
          <a:lstStyle>
            <a:lvl1pPr algn="l">
              <a:lnSpc>
                <a:spcPct val="110000"/>
              </a:lnSpc>
              <a:defRPr sz="4000" b="1" cap="all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65710" y="1830835"/>
            <a:ext cx="9580028" cy="857819"/>
          </a:xfrm>
          <a:noFill/>
        </p:spPr>
        <p:txBody>
          <a:bodyPr lIns="457200" tIns="91440" rIns="457200" bIns="91440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="0" cap="all" baseline="0">
                <a:solidFill>
                  <a:srgbClr val="F15C43"/>
                </a:solidFill>
                <a:latin typeface="Josefin San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19" name="L-Shape 18">
            <a:extLst>
              <a:ext uri="{FF2B5EF4-FFF2-40B4-BE49-F238E27FC236}">
                <a16:creationId xmlns:a16="http://schemas.microsoft.com/office/drawing/2014/main" id="{83939EB1-F014-4B99-942E-33897169E04D}"/>
              </a:ext>
            </a:extLst>
          </p:cNvPr>
          <p:cNvSpPr/>
          <p:nvPr userDrawn="1"/>
        </p:nvSpPr>
        <p:spPr>
          <a:xfrm>
            <a:off x="713310" y="56326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A80BDCF7-D35D-4DC7-8C4D-DB9B0FE11743}"/>
              </a:ext>
            </a:extLst>
          </p:cNvPr>
          <p:cNvSpPr/>
          <p:nvPr userDrawn="1"/>
        </p:nvSpPr>
        <p:spPr>
          <a:xfrm rot="10800000">
            <a:off x="10994486" y="711441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lose up of a ramp&#10;&#10;Description automatically generated">
            <a:extLst>
              <a:ext uri="{FF2B5EF4-FFF2-40B4-BE49-F238E27FC236}">
                <a16:creationId xmlns:a16="http://schemas.microsoft.com/office/drawing/2014/main" id="{B2A6FE18-DEDA-4529-9CB2-6670D20A6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2" r="93308" b="492"/>
          <a:stretch/>
        </p:blipFill>
        <p:spPr>
          <a:xfrm>
            <a:off x="11528633" y="-66517"/>
            <a:ext cx="663367" cy="4919258"/>
          </a:xfrm>
          <a:prstGeom prst="rect">
            <a:avLst/>
          </a:prstGeom>
        </p:spPr>
      </p:pic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CA7EF86A-709B-4B45-B5B2-34D1FA68D1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65710" y="2838336"/>
            <a:ext cx="10128775" cy="3359894"/>
          </a:xfrm>
        </p:spPr>
        <p:txBody>
          <a:bodyPr wrap="square" lIns="457200" tIns="457200" rIns="457200" bIns="457200" anchor="b">
            <a:spAutoFit/>
          </a:bodyPr>
          <a:lstStyle>
            <a:lvl1pPr>
              <a:lnSpc>
                <a:spcPct val="100000"/>
              </a:lnSpc>
              <a:spcBef>
                <a:spcPts val="1000"/>
              </a:spcBef>
              <a:defRPr lang="en-US" sz="2400" dirty="0" smtClean="0">
                <a:solidFill>
                  <a:schemeClr val="accent4"/>
                </a:solidFill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 lang="en-US" sz="2400" dirty="0" smtClean="0">
                <a:solidFill>
                  <a:schemeClr val="accent4"/>
                </a:solidFill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 lang="en-US" sz="2400" dirty="0" smtClean="0">
                <a:solidFill>
                  <a:schemeClr val="accent4"/>
                </a:solidFill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 lang="en-US" sz="2400" dirty="0" smtClean="0">
                <a:solidFill>
                  <a:schemeClr val="accent4"/>
                </a:solidFill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 lang="en-US" sz="2400" dirty="0">
                <a:solidFill>
                  <a:schemeClr val="accent4"/>
                </a:solidFill>
              </a:defRPr>
            </a:lvl5pPr>
          </a:lstStyle>
          <a:p>
            <a:pPr marL="285750" lvl="0" indent="-285750">
              <a:spcAft>
                <a:spcPts val="600"/>
              </a:spcAft>
            </a:pPr>
            <a:r>
              <a:rPr lang="en-US" dirty="0"/>
              <a:t>Click to edit Master text styles</a:t>
            </a:r>
          </a:p>
          <a:p>
            <a:pPr marL="457200" lvl="1"/>
            <a:r>
              <a:rPr lang="en-US" dirty="0"/>
              <a:t>Second level</a:t>
            </a:r>
          </a:p>
          <a:p>
            <a:pPr marL="914400" lvl="2"/>
            <a:r>
              <a:rPr lang="en-US" dirty="0"/>
              <a:t>Third level</a:t>
            </a:r>
          </a:p>
          <a:p>
            <a:pPr marL="1371600" lvl="3"/>
            <a:r>
              <a:rPr lang="en-US" dirty="0"/>
              <a:t>Fourth level</a:t>
            </a:r>
          </a:p>
          <a:p>
            <a:pPr marL="1828800" lvl="4"/>
            <a:r>
              <a:rPr lang="en-US" dirty="0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6E8FAA-4683-7240-A01B-F4D23D38A6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381"/>
          <a:stretch/>
        </p:blipFill>
        <p:spPr>
          <a:xfrm>
            <a:off x="6614851" y="4108083"/>
            <a:ext cx="5589033" cy="1612900"/>
          </a:xfrm>
          <a:prstGeom prst="rect">
            <a:avLst/>
          </a:prstGeom>
        </p:spPr>
      </p:pic>
      <p:sp>
        <p:nvSpPr>
          <p:cNvPr id="18" name="L-Shape 17">
            <a:extLst>
              <a:ext uri="{FF2B5EF4-FFF2-40B4-BE49-F238E27FC236}">
                <a16:creationId xmlns:a16="http://schemas.microsoft.com/office/drawing/2014/main" id="{2A69B614-EC81-624D-B73B-4FA371426142}"/>
              </a:ext>
            </a:extLst>
          </p:cNvPr>
          <p:cNvSpPr/>
          <p:nvPr userDrawn="1"/>
        </p:nvSpPr>
        <p:spPr>
          <a:xfrm>
            <a:off x="865710" y="57850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close up of a hand&#10;&#10;Description automatically generated">
            <a:extLst>
              <a:ext uri="{FF2B5EF4-FFF2-40B4-BE49-F238E27FC236}">
                <a16:creationId xmlns:a16="http://schemas.microsoft.com/office/drawing/2014/main" id="{A9D7416E-7C18-BB45-9FF2-0E702912D6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63" t="-5378"/>
          <a:stretch/>
        </p:blipFill>
        <p:spPr>
          <a:xfrm>
            <a:off x="0" y="2299580"/>
            <a:ext cx="1021862" cy="25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40306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er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5704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Bo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A64E-28C6-4A4F-90B8-726FC905D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vert="horz" lIns="91440" tIns="91440" rIns="91440" bIns="91440" rtlCol="0" anchor="ctr">
            <a:normAutofit/>
          </a:bodyPr>
          <a:lstStyle>
            <a:lvl1pPr>
              <a:defRPr lang="en-US" sz="4000" b="1" cap="all" baseline="0" dirty="0">
                <a:solidFill>
                  <a:schemeClr val="accent4"/>
                </a:solidFill>
                <a:latin typeface="+mj-lt"/>
                <a:ea typeface="+mj-ea"/>
              </a:defRPr>
            </a:lvl1pPr>
          </a:lstStyle>
          <a:p>
            <a:pPr marL="0" lvl="0">
              <a:lnSpc>
                <a:spcPct val="11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5531-DA20-4AD8-A6CC-19030FCC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4C3D3-741E-40C9-BF53-5C4540AC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B304C-13F1-439B-A992-A34984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1E074-9AA6-4F2C-A314-E1F1C87D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76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Alternativ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8FF57375-6568-40F3-B1B3-B990C30B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331" y="365504"/>
            <a:ext cx="9568347" cy="1325563"/>
          </a:xfrm>
          <a:prstGeom prst="rect">
            <a:avLst/>
          </a:prstGeom>
          <a:noFill/>
        </p:spPr>
        <p:txBody>
          <a:bodyPr vert="horz" lIns="457200" tIns="91440" rIns="457200" bIns="91440" rtlCol="0" anchor="ctr">
            <a:normAutofit/>
          </a:bodyPr>
          <a:lstStyle>
            <a:lvl1pPr>
              <a:defRPr lang="en-US" sz="4000" b="1" cap="all" baseline="0" dirty="0">
                <a:solidFill>
                  <a:schemeClr val="accent4"/>
                </a:solidFill>
                <a:latin typeface="+mj-lt"/>
                <a:ea typeface="+mj-ea"/>
              </a:defRPr>
            </a:lvl1pPr>
          </a:lstStyle>
          <a:p>
            <a:pPr lvl="0">
              <a:lnSpc>
                <a:spcPct val="11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81572BFE-FD42-435F-814D-8FF8A9384C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3310" y="3100676"/>
            <a:ext cx="9568347" cy="2934137"/>
          </a:xfrm>
          <a:noFill/>
        </p:spPr>
        <p:txBody>
          <a:bodyPr wrap="square" lIns="457200" tIns="457200" rIns="457200" bIns="457200" rtlCol="0" anchor="b">
            <a:spAutoFit/>
          </a:bodyPr>
          <a:lstStyle>
            <a:lvl1pPr>
              <a:defRPr lang="en-US" sz="3200" smtClean="0">
                <a:solidFill>
                  <a:schemeClr val="accent4"/>
                </a:solidFill>
              </a:defRPr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marL="0"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marL="0"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marL="0"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marL="0" lvl="4">
              <a:spcAft>
                <a:spcPts val="1200"/>
              </a:spcAft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58915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Slide (Bold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lose up of a white wall&#10;&#10;Description automatically generated">
            <a:extLst>
              <a:ext uri="{FF2B5EF4-FFF2-40B4-BE49-F238E27FC236}">
                <a16:creationId xmlns:a16="http://schemas.microsoft.com/office/drawing/2014/main" id="{C9B1C964-8BE3-4E3F-86AD-AB09E3DD89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" t="1115" r="444"/>
          <a:stretch/>
        </p:blipFill>
        <p:spPr>
          <a:xfrm>
            <a:off x="0" y="655790"/>
            <a:ext cx="6018911" cy="1612493"/>
          </a:xfrm>
          <a:prstGeom prst="rect">
            <a:avLst/>
          </a:prstGeom>
        </p:spPr>
      </p:pic>
      <p:pic>
        <p:nvPicPr>
          <p:cNvPr id="235" name="Picture 234" descr="A close up of a ramp&#10;&#10;Description automatically generated">
            <a:extLst>
              <a:ext uri="{FF2B5EF4-FFF2-40B4-BE49-F238E27FC236}">
                <a16:creationId xmlns:a16="http://schemas.microsoft.com/office/drawing/2014/main" id="{5375EA1E-FA22-4D1D-8CD9-0643DB41B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4" t="2815" r="83846" b="11344"/>
          <a:stretch/>
        </p:blipFill>
        <p:spPr>
          <a:xfrm>
            <a:off x="-563436" y="1830835"/>
            <a:ext cx="1283835" cy="5027165"/>
          </a:xfrm>
          <a:prstGeom prst="rect">
            <a:avLst/>
          </a:prstGeom>
        </p:spPr>
      </p:pic>
      <p:pic>
        <p:nvPicPr>
          <p:cNvPr id="9" name="Picture 8" descr="A close up of a ramp&#10;&#10;Description automatically generated">
            <a:extLst>
              <a:ext uri="{FF2B5EF4-FFF2-40B4-BE49-F238E27FC236}">
                <a16:creationId xmlns:a16="http://schemas.microsoft.com/office/drawing/2014/main" id="{47EDBC78-5AD5-4F0C-A415-A003BEC30D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2" r="82748" b="492"/>
          <a:stretch/>
        </p:blipFill>
        <p:spPr>
          <a:xfrm>
            <a:off x="10955851" y="-120809"/>
            <a:ext cx="1710298" cy="49192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3310" y="2716146"/>
            <a:ext cx="9725339" cy="1453201"/>
          </a:xfrm>
          <a:noFill/>
        </p:spPr>
        <p:txBody>
          <a:bodyPr lIns="457200" tIns="91440" rIns="457200" bIns="91440" anchor="b">
            <a:normAutofit/>
          </a:bodyPr>
          <a:lstStyle>
            <a:lvl1pPr algn="l">
              <a:lnSpc>
                <a:spcPct val="110000"/>
              </a:lnSpc>
              <a:defRPr sz="4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399" y="4252436"/>
            <a:ext cx="9725339" cy="857819"/>
          </a:xfrm>
          <a:noFill/>
        </p:spPr>
        <p:txBody>
          <a:bodyPr lIns="457200" tIns="91440" rIns="457200" bIns="9144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="0" cap="all" baseline="0">
                <a:solidFill>
                  <a:schemeClr val="accent6">
                    <a:lumMod val="75000"/>
                  </a:schemeClr>
                </a:solidFill>
                <a:latin typeface="Josefin San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19" name="L-Shape 18">
            <a:extLst>
              <a:ext uri="{FF2B5EF4-FFF2-40B4-BE49-F238E27FC236}">
                <a16:creationId xmlns:a16="http://schemas.microsoft.com/office/drawing/2014/main" id="{83939EB1-F014-4B99-942E-33897169E04D}"/>
              </a:ext>
            </a:extLst>
          </p:cNvPr>
          <p:cNvSpPr/>
          <p:nvPr userDrawn="1"/>
        </p:nvSpPr>
        <p:spPr>
          <a:xfrm>
            <a:off x="713310" y="5632617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A80BDCF7-D35D-4DC7-8C4D-DB9B0FE11743}"/>
              </a:ext>
            </a:extLst>
          </p:cNvPr>
          <p:cNvSpPr/>
          <p:nvPr userDrawn="1"/>
        </p:nvSpPr>
        <p:spPr>
          <a:xfrm rot="10800000">
            <a:off x="10994486" y="711441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F13752-7314-41E2-A526-6DA7A22A06E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266" y="5974178"/>
            <a:ext cx="564734" cy="5647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69A9D05-8BED-4698-A6BF-E6E8FC1034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410" y="5981104"/>
            <a:ext cx="564734" cy="5647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F9EEB8-C27F-45F0-B14C-2FF6EF1DFC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01" t="-27785" r="-1215" b="944"/>
          <a:stretch/>
        </p:blipFill>
        <p:spPr>
          <a:xfrm>
            <a:off x="0" y="3611872"/>
            <a:ext cx="1020922" cy="30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61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AFC0-1C0B-4E88-8823-110FC7EDE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 b="1" cap="all" baseline="0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58BEF9-A3EA-44A1-BC66-A23886F84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46317-2009-45C1-B7B0-2436C7C02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D4873-A6C4-4060-BC8C-BE0A61E7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F7BED-13B9-4F6D-8666-3689F1CD7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70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39434-8B8F-4B8B-B817-60D70B3D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CF6CE-0B01-45D1-81B2-8677B86D72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4193F-308F-4165-9891-CA8CFC29F0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AD1EAA-1C0C-43E4-A1FE-4B70DDE69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4A0A6-2E0A-4FF1-991B-7221AF4BC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EE43A-B1C8-4C3F-8279-61EEBF062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12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55702-29F0-427B-B722-B6C382AD3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87DE92-AA45-4D63-80B6-1A40AB62C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2C531-C402-4932-9084-489457186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7F702-2E9F-4230-A4DE-0A518EE17E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4EB7E7-E6EE-4EA8-9CDB-119F81B3B8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359A46-D14D-4DA5-9C97-54C42331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E80CEA-6C23-4513-9EF5-1283DC61F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EBE231-FCE2-449F-AF83-3B97F83C6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631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90AC2-A7F9-4F26-8AA8-F1A78DF4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2C41F8-B8F2-45E3-82E7-CBA71CE1B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79175C-C3CB-4EFD-87AA-AAAF358B4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D7B0BB-5291-40F5-80E6-3AEC733D7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94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.pn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7BD77D-39B6-4F61-BD9D-F370862B7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6BA610-3E6C-494F-8375-8DC5055AF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F4DB1-1212-496C-9CBB-A310F756B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045C41-2BFF-410C-A7F1-27A2889455A8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4C6E2-0B68-4DD8-887B-7BFC291B4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8C111-A1CB-4616-AA00-DA5C84F2E9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213A4-3E3D-434C-BA6C-4A575701F40E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1D5C9A-DF2D-4720-B3E7-11EB6911066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266" y="5974178"/>
            <a:ext cx="564734" cy="564734"/>
          </a:xfrm>
          <a:prstGeom prst="rect">
            <a:avLst/>
          </a:prstGeom>
        </p:spPr>
      </p:pic>
      <p:sp>
        <p:nvSpPr>
          <p:cNvPr id="10" name="L-Shape 9">
            <a:extLst>
              <a:ext uri="{FF2B5EF4-FFF2-40B4-BE49-F238E27FC236}">
                <a16:creationId xmlns:a16="http://schemas.microsoft.com/office/drawing/2014/main" id="{7359C911-E59E-2247-9CAC-38AB0B35BCEC}"/>
              </a:ext>
            </a:extLst>
          </p:cNvPr>
          <p:cNvSpPr/>
          <p:nvPr userDrawn="1"/>
        </p:nvSpPr>
        <p:spPr>
          <a:xfrm rot="5400000">
            <a:off x="450772" y="365125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6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52" r:id="rId2"/>
    <p:sldLayoutId id="2147483779" r:id="rId3"/>
    <p:sldLayoutId id="2147483777" r:id="rId4"/>
    <p:sldLayoutId id="2147483783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74" r:id="rId15"/>
    <p:sldLayoutId id="2147483784" r:id="rId16"/>
    <p:sldLayoutId id="214748380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Source Sans Pro" panose="020B0503030403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65A819-DC06-4A3D-B887-A40564A7C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FEA88-F4CB-4EB7-9A54-7A6F9D899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1A075-B3AE-4D76-A826-E6133F691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E6199-B729-4DDD-9813-53618C8FCFEF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A8748-C68E-457A-BA2E-FF8E1AF3D3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9231A-3340-4FBC-9FF8-29B19E5772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16619-2BA1-4ACE-94A8-6C04E1D9912E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D6CFBC-E3CB-4AE9-9C7F-BBCFED2DC56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266" y="5974178"/>
            <a:ext cx="564734" cy="564734"/>
          </a:xfrm>
          <a:prstGeom prst="rect">
            <a:avLst/>
          </a:prstGeom>
        </p:spPr>
      </p:pic>
      <p:sp>
        <p:nvSpPr>
          <p:cNvPr id="10" name="L-Shape 9">
            <a:extLst>
              <a:ext uri="{FF2B5EF4-FFF2-40B4-BE49-F238E27FC236}">
                <a16:creationId xmlns:a16="http://schemas.microsoft.com/office/drawing/2014/main" id="{F9B4BDDF-AC33-4FA7-B7FA-50607DE24CD4}"/>
              </a:ext>
            </a:extLst>
          </p:cNvPr>
          <p:cNvSpPr/>
          <p:nvPr userDrawn="1"/>
        </p:nvSpPr>
        <p:spPr>
          <a:xfrm rot="5400000">
            <a:off x="506192" y="365125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120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81" r:id="rId2"/>
    <p:sldLayoutId id="214748376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65A819-DC06-4A3D-B887-A40564A7C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FEA88-F4CB-4EB7-9A54-7A6F9D899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1A075-B3AE-4D76-A826-E6133F691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E6199-B729-4DDD-9813-53618C8FCFEF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A8748-C68E-457A-BA2E-FF8E1AF3D3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9231A-3340-4FBC-9FF8-29B19E5772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16619-2BA1-4ACE-94A8-6C04E1D9912E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D6CFBC-E3CB-4AE9-9C7F-BBCFED2DC56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266" y="5974178"/>
            <a:ext cx="564734" cy="564734"/>
          </a:xfrm>
          <a:prstGeom prst="rect">
            <a:avLst/>
          </a:prstGeom>
        </p:spPr>
      </p:pic>
      <p:sp>
        <p:nvSpPr>
          <p:cNvPr id="10" name="L-Shape 9">
            <a:extLst>
              <a:ext uri="{FF2B5EF4-FFF2-40B4-BE49-F238E27FC236}">
                <a16:creationId xmlns:a16="http://schemas.microsoft.com/office/drawing/2014/main" id="{8476A0ED-A528-4BC4-997C-6483ABD5F897}"/>
              </a:ext>
            </a:extLst>
          </p:cNvPr>
          <p:cNvSpPr/>
          <p:nvPr userDrawn="1"/>
        </p:nvSpPr>
        <p:spPr>
          <a:xfrm rot="5400000">
            <a:off x="506192" y="365125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642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91" r:id="rId3"/>
    <p:sldLayoutId id="21474837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65A819-DC06-4A3D-B887-A40564A7C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FEA88-F4CB-4EB7-9A54-7A6F9D899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1A075-B3AE-4D76-A826-E6133F691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E6199-B729-4DDD-9813-53618C8FCFEF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A8748-C68E-457A-BA2E-FF8E1AF3D3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9231A-3340-4FBC-9FF8-29B19E5772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16619-2BA1-4ACE-94A8-6C04E1D9912E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4AD65D-B7D7-464A-A646-053E274F968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266" y="5974178"/>
            <a:ext cx="564734" cy="564734"/>
          </a:xfrm>
          <a:prstGeom prst="rect">
            <a:avLst/>
          </a:prstGeom>
        </p:spPr>
      </p:pic>
      <p:sp>
        <p:nvSpPr>
          <p:cNvPr id="11" name="L-Shape 10">
            <a:extLst>
              <a:ext uri="{FF2B5EF4-FFF2-40B4-BE49-F238E27FC236}">
                <a16:creationId xmlns:a16="http://schemas.microsoft.com/office/drawing/2014/main" id="{26397F62-16B7-41AF-94DD-68A5F317547A}"/>
              </a:ext>
            </a:extLst>
          </p:cNvPr>
          <p:cNvSpPr/>
          <p:nvPr userDrawn="1"/>
        </p:nvSpPr>
        <p:spPr>
          <a:xfrm rot="5400000">
            <a:off x="506192" y="365125"/>
            <a:ext cx="439727" cy="439727"/>
          </a:xfrm>
          <a:prstGeom prst="corner">
            <a:avLst>
              <a:gd name="adj1" fmla="val 30000"/>
              <a:gd name="adj2" fmla="val 3076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84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9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02AB7F-9083-42D9-A1DF-AF73C58FC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19390-C4B8-455E-AFA9-401BBB64A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22E14-6425-4476-B291-51442CB9DB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0965B-10D2-4F91-8D0E-0B10117110B5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C5F16-E91A-4905-9E99-7A4A1044D8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EDDE1-2B85-470A-91E0-D8E530502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94B12-E037-444D-A3BE-B57FC64BC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246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53.sv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1FD6E-BAD2-4983-9E1F-5EF787CE49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294E80"/>
                </a:solidFill>
              </a:rPr>
              <a:t>Typescript for productivity</a:t>
            </a:r>
            <a:endParaRPr lang="en-CA" dirty="0">
              <a:solidFill>
                <a:srgbClr val="294E8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A01C3A-169A-4D00-93E1-19656FD0A9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Why you should use it in every project with multiple developers</a:t>
            </a:r>
          </a:p>
        </p:txBody>
      </p:sp>
    </p:spTree>
    <p:extLst>
      <p:ext uri="{BB962C8B-B14F-4D97-AF65-F5344CB8AC3E}">
        <p14:creationId xmlns:p14="http://schemas.microsoft.com/office/powerpoint/2010/main" val="2161527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7"/>
    </mc:Choice>
    <mc:Fallback>
      <p:transition spd="slow" advTm="484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DE4F6E4-7ED8-4180-868E-2B3B1CDC4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913" y="0"/>
            <a:ext cx="8813087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2FED527-70EA-4E9B-B483-270B1D18F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TS Basics</a:t>
            </a:r>
          </a:p>
        </p:txBody>
      </p:sp>
    </p:spTree>
    <p:extLst>
      <p:ext uri="{BB962C8B-B14F-4D97-AF65-F5344CB8AC3E}">
        <p14:creationId xmlns:p14="http://schemas.microsoft.com/office/powerpoint/2010/main" val="1284792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922"/>
    </mc:Choice>
    <mc:Fallback>
      <p:transition spd="slow" advTm="9292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55A1D1-0021-4EA2-9DCC-EEF68CFA9F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876" y="0"/>
            <a:ext cx="8365124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9476757-03EB-4854-82D6-C8B53683A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TS Basics</a:t>
            </a:r>
          </a:p>
        </p:txBody>
      </p:sp>
    </p:spTree>
    <p:extLst>
      <p:ext uri="{BB962C8B-B14F-4D97-AF65-F5344CB8AC3E}">
        <p14:creationId xmlns:p14="http://schemas.microsoft.com/office/powerpoint/2010/main" val="175437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284"/>
    </mc:Choice>
    <mc:Fallback>
      <p:transition spd="slow" advTm="61284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1DDEF-DA02-4335-8B02-2AEAEAF72E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211" y="2716147"/>
            <a:ext cx="9860814" cy="1141988"/>
          </a:xfrm>
        </p:spPr>
        <p:txBody>
          <a:bodyPr/>
          <a:lstStyle/>
          <a:p>
            <a:r>
              <a:rPr lang="en-US" sz="2800" i="1" cap="none" dirty="0">
                <a:solidFill>
                  <a:schemeClr val="tx1"/>
                </a:solidFill>
              </a:rPr>
              <a:t>Why</a:t>
            </a:r>
            <a:r>
              <a:rPr lang="en-US" sz="2800" dirty="0"/>
              <a:t> </a:t>
            </a:r>
            <a:r>
              <a:rPr lang="en-US" sz="4400" cap="none" dirty="0">
                <a:solidFill>
                  <a:srgbClr val="294E80"/>
                </a:solidFill>
              </a:rPr>
              <a:t>TypeScript</a:t>
            </a:r>
            <a:r>
              <a:rPr lang="en-US" cap="none" dirty="0">
                <a:solidFill>
                  <a:srgbClr val="294E80"/>
                </a:solidFill>
              </a:rPr>
              <a:t> </a:t>
            </a:r>
            <a:r>
              <a:rPr lang="en-US" sz="3200" dirty="0">
                <a:solidFill>
                  <a:schemeClr val="tx1"/>
                </a:solidFill>
              </a:rPr>
              <a:t>?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045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3"/>
    </mc:Choice>
    <mc:Fallback>
      <p:transition spd="slow" advTm="4983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5C930-3A1E-484D-B5FC-337BE3970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50696-B93F-0741-9B5A-37987CB1F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758" y="1607418"/>
            <a:ext cx="11065042" cy="5111015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solidFill>
                  <a:schemeClr val="bg1"/>
                </a:solidFill>
              </a:rPr>
              <a:t>Readable, easily understandable and scalable code.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Self documenting code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Ease of communication among developers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Maintenance &amp; Refactoring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Thinking about types in your program makes you a better developer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Static analysis and fewer run-time errors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Editor Superpowers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Union Types</a:t>
            </a:r>
          </a:p>
        </p:txBody>
      </p:sp>
    </p:spTree>
    <p:extLst>
      <p:ext uri="{BB962C8B-B14F-4D97-AF65-F5344CB8AC3E}">
        <p14:creationId xmlns:p14="http://schemas.microsoft.com/office/powerpoint/2010/main" val="840080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295"/>
    </mc:Choice>
    <mc:Fallback>
      <p:transition spd="slow" advTm="5029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8DCC76-73D6-423C-A0D0-3F6316E5A77D}"/>
              </a:ext>
            </a:extLst>
          </p:cNvPr>
          <p:cNvSpPr txBox="1"/>
          <p:nvPr/>
        </p:nvSpPr>
        <p:spPr>
          <a:xfrm>
            <a:off x="539014" y="1780673"/>
            <a:ext cx="434099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How many and what type of props does this component take?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What is each state item supposed to be?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With JSX and helper methods included, this component will be a lot harder to decipher for a first time or a long-lost reader (me after one month).</a:t>
            </a:r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AC17CC3B-FC79-42E8-B71C-67793A4F9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771" y="-1"/>
            <a:ext cx="6869229" cy="67713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76854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43"/>
    </mc:Choice>
    <mc:Fallback>
      <p:transition spd="slow" advTm="46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667EAE-45A1-4A6D-A170-0BB7A2570C80}"/>
              </a:ext>
            </a:extLst>
          </p:cNvPr>
          <p:cNvSpPr txBox="1"/>
          <p:nvPr/>
        </p:nvSpPr>
        <p:spPr>
          <a:xfrm>
            <a:off x="7016816" y="1674795"/>
            <a:ext cx="43409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can now clearly see the: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Exact props and types of props.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Number and types of each state property.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best part is that the Code itself is acting as documentation.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Types add a layer of documentation on top of JS code.</a:t>
            </a:r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9CF5BF-A05B-4941-B76D-75A8D21830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85661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65032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379"/>
    </mc:Choice>
    <mc:Fallback>
      <p:transition spd="slow" advTm="90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B14A0D5-C36E-40C6-B3EF-9DBABFFA10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284" y="0"/>
            <a:ext cx="68854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836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95"/>
    </mc:Choice>
    <mc:Fallback>
      <p:transition spd="slow" advTm="21295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AD6F77A1-0EC4-4843-9DD1-544ED7F5EE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81036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84AF1D-2490-4E4C-9805-9ECEE935C4B4}"/>
              </a:ext>
            </a:extLst>
          </p:cNvPr>
          <p:cNvSpPr txBox="1"/>
          <p:nvPr/>
        </p:nvSpPr>
        <p:spPr>
          <a:xfrm>
            <a:off x="1037943" y="728107"/>
            <a:ext cx="434099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Typing your functions and helpers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promotes “Design by Contract”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Helps identify things like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pure functions from those with side-effects.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arguments a function takes, what is its return type.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Helps during refactoring where a developer instantly knows the purpose of a function, just from reading types.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90959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102"/>
    </mc:Choice>
    <mc:Fallback>
      <p:transition spd="slow" advTm="120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ACDA86-EF9B-4EE2-B57D-A9AB9CBA4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0621850-2135-495A-91C7-595E415CB6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018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64"/>
    </mc:Choice>
    <mc:Fallback>
      <p:transition spd="slow" advTm="32264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229274F-E740-4AAB-ACDD-35F8ABB84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Run-time errors to Compile-time errors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70785F-26A8-4484-9177-500BDDC78AF2}"/>
              </a:ext>
            </a:extLst>
          </p:cNvPr>
          <p:cNvSpPr txBox="1">
            <a:spLocks/>
          </p:cNvSpPr>
          <p:nvPr/>
        </p:nvSpPr>
        <p:spPr>
          <a:xfrm>
            <a:off x="962526" y="1825625"/>
            <a:ext cx="103912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TypeScript catches many of the errors, that would be JavaScript run-time errors, at compile time.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This works without specifying types for most of our code, because TS Compiler can infer types.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92932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85"/>
    </mc:Choice>
    <mc:Fallback>
      <p:transition spd="slow" advTm="21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29AC5-4DD6-4F47-86F7-BF6FCB83A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258566E-7079-E048-972F-2F6C6C362998}"/>
              </a:ext>
            </a:extLst>
          </p:cNvPr>
          <p:cNvSpPr txBox="1">
            <a:spLocks/>
          </p:cNvSpPr>
          <p:nvPr/>
        </p:nvSpPr>
        <p:spPr>
          <a:xfrm>
            <a:off x="962526" y="1825625"/>
            <a:ext cx="103912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purpose of this talk is to introduce TypeScript and convince those who are not using it to give it a try in their next project, especially if it’s a medium to large project with multiple developers.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4942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512"/>
    </mc:Choice>
    <mc:Fallback>
      <p:transition spd="slow" advTm="59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4BC86-066A-42D1-A45C-FAD6067E3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9280"/>
            <a:ext cx="12192000" cy="197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460193"/>
      </p:ext>
    </p:extLst>
  </p:cSld>
  <p:clrMapOvr>
    <a:masterClrMapping/>
  </p:clrMapOvr>
  <p:transition spd="slow" advTm="22941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F70E08-B24B-4A42-A5BA-390194265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3079"/>
            <a:ext cx="12192000" cy="169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36055"/>
      </p:ext>
    </p:extLst>
  </p:cSld>
  <p:clrMapOvr>
    <a:masterClrMapping/>
  </p:clrMapOvr>
  <p:transition spd="slow" advTm="2530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6DC6F9-4EED-4C04-B862-E5DE181E6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5731"/>
            <a:ext cx="12192000" cy="204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350817"/>
      </p:ext>
    </p:extLst>
  </p:cSld>
  <p:clrMapOvr>
    <a:masterClrMapping/>
  </p:clrMapOvr>
  <p:transition spd="slow" advTm="971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68AA10-FA28-4A0D-A3BC-9E4A8CF5F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5079"/>
            <a:ext cx="12192000" cy="244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356546"/>
      </p:ext>
    </p:extLst>
  </p:cSld>
  <p:clrMapOvr>
    <a:masterClrMapping/>
  </p:clrMapOvr>
  <p:transition spd="slow" advTm="31182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5E945F-D872-4AFF-9482-3DE215F00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2620"/>
            <a:ext cx="12192000" cy="215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30410"/>
      </p:ext>
    </p:extLst>
  </p:cSld>
  <p:clrMapOvr>
    <a:masterClrMapping/>
  </p:clrMapOvr>
  <p:transition spd="slow" advTm="8591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5B10D2-3DBA-4071-A885-AB8DC09E8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3354"/>
            <a:ext cx="12192000" cy="275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439668"/>
      </p:ext>
    </p:extLst>
  </p:cSld>
  <p:clrMapOvr>
    <a:masterClrMapping/>
  </p:clrMapOvr>
  <p:transition spd="slow" advTm="10252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217733-2DD4-4A59-B50F-1DC3FCA7A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50478"/>
            <a:ext cx="12192000" cy="175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990358"/>
      </p:ext>
    </p:extLst>
  </p:cSld>
  <p:clrMapOvr>
    <a:masterClrMapping/>
  </p:clrMapOvr>
  <p:transition spd="slow" advTm="12980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60D47C-3C2D-43A8-8A47-7FC85FDE2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44699"/>
            <a:ext cx="12192000" cy="196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119865"/>
      </p:ext>
    </p:extLst>
  </p:cSld>
  <p:clrMapOvr>
    <a:masterClrMapping/>
  </p:clrMapOvr>
  <p:transition spd="slow" advTm="1318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190E5E9F-B0ED-41D4-A3A8-B4EA90255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84" y="0"/>
            <a:ext cx="9384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69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86"/>
    </mc:Choice>
    <mc:Fallback>
      <p:transition spd="slow" advTm="54286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2E08E7-17C2-4056-8737-932E2D39B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790" y="1219086"/>
            <a:ext cx="10122420" cy="441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51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1758">
        <p14:flip dir="r"/>
      </p:transition>
    </mc:Choice>
    <mc:Fallback>
      <p:transition spd="slow" advTm="31758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29AC5-4DD6-4F47-86F7-BF6FCB83A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 to TypeScript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258566E-7079-E048-972F-2F6C6C362998}"/>
              </a:ext>
            </a:extLst>
          </p:cNvPr>
          <p:cNvSpPr txBox="1">
            <a:spLocks/>
          </p:cNvSpPr>
          <p:nvPr/>
        </p:nvSpPr>
        <p:spPr>
          <a:xfrm>
            <a:off x="962526" y="1825625"/>
            <a:ext cx="103912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TypeScript is a superset of JavaScript that adds (optional) type annotations and, thus, static typing on top of JavaScript.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TypeScript is open-source and maintained by Microsoft.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Microsoft introduces TypeScript as “JavaScript that scales”.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Most of the JS code we write on the front-end is </a:t>
            </a:r>
            <a:r>
              <a:rPr lang="en-US" dirty="0" err="1">
                <a:solidFill>
                  <a:schemeClr val="bg1"/>
                </a:solidFill>
              </a:rPr>
              <a:t>transpiled</a:t>
            </a:r>
            <a:r>
              <a:rPr lang="en-US" dirty="0">
                <a:solidFill>
                  <a:schemeClr val="bg1"/>
                </a:solidFill>
              </a:rPr>
              <a:t> anyways, so why not add static type checking to the step?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292594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63564">
        <p15:prstTrans prst="peelOff"/>
      </p:transition>
    </mc:Choice>
    <mc:Fallback>
      <p:transition spd="slow" advTm="635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167DEB-782C-460A-B265-60A7F01D2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82" y="831716"/>
            <a:ext cx="10401835" cy="519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25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5965">
        <p14:flip dir="r"/>
      </p:transition>
    </mc:Choice>
    <mc:Fallback>
      <p:transition spd="slow" advTm="55965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7C4B00-EEF9-4A6D-B20D-84CC2A063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184" y="1571529"/>
            <a:ext cx="10325631" cy="371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136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8352">
        <p14:flip dir="r"/>
      </p:transition>
    </mc:Choice>
    <mc:Fallback>
      <p:transition spd="slow" advTm="28352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AF8CAB-FDD6-4E76-AE42-22FBBFC95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900" y="357187"/>
            <a:ext cx="10231655" cy="614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987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84">
        <p14:flip dir="r"/>
      </p:transition>
    </mc:Choice>
    <mc:Fallback>
      <p:transition spd="slow" advTm="284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EAE05B-8C29-47A2-9475-408D85F752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704850"/>
            <a:ext cx="101346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55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820">
        <p14:flip dir="r"/>
      </p:transition>
    </mc:Choice>
    <mc:Fallback>
      <p:transition spd="slow" advTm="3782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F0A526-C33A-4F1E-9655-8E5FA23F0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704850"/>
            <a:ext cx="101346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782960"/>
      </p:ext>
    </p:extLst>
  </p:cSld>
  <p:clrMapOvr>
    <a:masterClrMapping/>
  </p:clrMapOvr>
  <p:transition spd="slow" advTm="40003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C4CDAA52-141A-4BBE-A3BA-4D0BA9AE01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01" y="658551"/>
            <a:ext cx="10301469" cy="552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761651"/>
      </p:ext>
    </p:extLst>
  </p:cSld>
  <p:clrMapOvr>
    <a:masterClrMapping/>
  </p:clrMapOvr>
  <p:transition spd="slow" advTm="34518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 shot of a smart phone&#10;&#10;Description automatically generated">
            <a:extLst>
              <a:ext uri="{FF2B5EF4-FFF2-40B4-BE49-F238E27FC236}">
                <a16:creationId xmlns:a16="http://schemas.microsoft.com/office/drawing/2014/main" id="{6C6B7AB3-DB8D-4292-B911-E2A58BE959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01" y="677119"/>
            <a:ext cx="10289895" cy="552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844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60"/>
    </mc:Choice>
    <mc:Fallback>
      <p:transition spd="slow" advTm="3616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A5990C-3CE6-455B-92AB-5E0460B9DA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25" y="214312"/>
            <a:ext cx="912495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495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60"/>
    </mc:Choice>
    <mc:Fallback>
      <p:transition spd="slow" advTm="4176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F2539AB-7548-4057-AE73-3ED094C2E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82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Oft quoted TS criticisms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74629AF-F21E-4597-BE4F-1E3902CD6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758" y="1607418"/>
            <a:ext cx="11065042" cy="5111015"/>
          </a:xfrm>
        </p:spPr>
        <p:txBody>
          <a:bodyPr>
            <a:normAutofit/>
          </a:bodyPr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Learning curve</a:t>
            </a:r>
          </a:p>
          <a:p>
            <a:pPr lvl="1"/>
            <a:r>
              <a:rPr lang="en-US" sz="3200" dirty="0">
                <a:solidFill>
                  <a:schemeClr val="bg1"/>
                </a:solidFill>
              </a:rPr>
              <a:t>Conflicts with existing libraries</a:t>
            </a:r>
          </a:p>
          <a:p>
            <a:pPr lvl="1"/>
            <a:r>
              <a:rPr lang="en-US" sz="3200" dirty="0">
                <a:solidFill>
                  <a:schemeClr val="bg1"/>
                </a:solidFill>
              </a:rPr>
              <a:t>Just another fad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91F6220-9F26-45B2-BC4D-84C8BBBE0F48}"/>
              </a:ext>
            </a:extLst>
          </p:cNvPr>
          <p:cNvCxnSpPr>
            <a:cxnSpLocks/>
          </p:cNvCxnSpPr>
          <p:nvPr/>
        </p:nvCxnSpPr>
        <p:spPr>
          <a:xfrm>
            <a:off x="1084442" y="1904434"/>
            <a:ext cx="2688905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291618-0A28-46EC-B96D-42AF342FC5CF}"/>
              </a:ext>
            </a:extLst>
          </p:cNvPr>
          <p:cNvSpPr txBox="1"/>
          <p:nvPr/>
        </p:nvSpPr>
        <p:spPr>
          <a:xfrm>
            <a:off x="3955571" y="1673602"/>
            <a:ext cx="8093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  <a:latin typeface="Lucida Handwriting" panose="03010101010101010101" pitchFamily="66" charset="0"/>
              </a:rPr>
              <a:t>It’s basically JS types with a few new concepts</a:t>
            </a:r>
            <a:endParaRPr lang="en-CA" sz="2400" dirty="0">
              <a:solidFill>
                <a:srgbClr val="92D050"/>
              </a:solidFill>
              <a:latin typeface="Lucida Handwriting" panose="03010101010101010101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C24CA1-1F4F-45B3-8311-5C463D14FA5F}"/>
              </a:ext>
            </a:extLst>
          </p:cNvPr>
          <p:cNvSpPr txBox="1"/>
          <p:nvPr/>
        </p:nvSpPr>
        <p:spPr>
          <a:xfrm>
            <a:off x="6621605" y="2305623"/>
            <a:ext cx="5281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  <a:latin typeface="Lucida Handwriting" panose="03010101010101010101" pitchFamily="66" charset="0"/>
              </a:rPr>
              <a:t>Thanks to </a:t>
            </a:r>
            <a:r>
              <a:rPr lang="en-US" sz="2400" dirty="0" err="1">
                <a:solidFill>
                  <a:srgbClr val="92D050"/>
                </a:solidFill>
                <a:latin typeface="Lucida Handwriting" panose="03010101010101010101" pitchFamily="66" charset="0"/>
              </a:rPr>
              <a:t>DefinitelyTyped</a:t>
            </a:r>
            <a:endParaRPr lang="en-CA" sz="2400" dirty="0">
              <a:solidFill>
                <a:srgbClr val="92D050"/>
              </a:solidFill>
              <a:latin typeface="Lucida Handwriting" panose="03010101010101010101" pitchFamily="66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41716D-4342-4F2C-99EA-9ACB153A07E2}"/>
              </a:ext>
            </a:extLst>
          </p:cNvPr>
          <p:cNvCxnSpPr>
            <a:cxnSpLocks/>
          </p:cNvCxnSpPr>
          <p:nvPr/>
        </p:nvCxnSpPr>
        <p:spPr>
          <a:xfrm>
            <a:off x="1103593" y="2469078"/>
            <a:ext cx="5339507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4DCF70-06B0-4633-B861-C3C7C8451B6D}"/>
              </a:ext>
            </a:extLst>
          </p:cNvPr>
          <p:cNvCxnSpPr>
            <a:cxnSpLocks/>
          </p:cNvCxnSpPr>
          <p:nvPr/>
        </p:nvCxnSpPr>
        <p:spPr>
          <a:xfrm>
            <a:off x="1084442" y="3019461"/>
            <a:ext cx="2871129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269A091-91E4-4BD8-AFA5-5EF11D22E759}"/>
              </a:ext>
            </a:extLst>
          </p:cNvPr>
          <p:cNvSpPr txBox="1"/>
          <p:nvPr/>
        </p:nvSpPr>
        <p:spPr>
          <a:xfrm>
            <a:off x="4153227" y="2796500"/>
            <a:ext cx="5281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92D050"/>
                </a:solidFill>
                <a:latin typeface="Lucida Handwriting" panose="03010101010101010101" pitchFamily="66" charset="0"/>
              </a:rPr>
              <a:t>Nopes</a:t>
            </a:r>
            <a:endParaRPr lang="en-CA" sz="2400" dirty="0">
              <a:solidFill>
                <a:srgbClr val="92D050"/>
              </a:solidFill>
              <a:latin typeface="Lucida Handwriting" panose="03010101010101010101" pitchFamily="66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28247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035"/>
    </mc:Choice>
    <mc:Fallback>
      <p:transition spd="slow" advTm="49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8179A5-DBEE-418A-ADD9-9D132AB1D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532" y="787264"/>
            <a:ext cx="9442935" cy="52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481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62"/>
    </mc:Choice>
    <mc:Fallback>
      <p:transition spd="slow" advTm="1166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258566E-7079-E048-972F-2F6C6C362998}"/>
              </a:ext>
            </a:extLst>
          </p:cNvPr>
          <p:cNvSpPr txBox="1">
            <a:spLocks/>
          </p:cNvSpPr>
          <p:nvPr/>
        </p:nvSpPr>
        <p:spPr>
          <a:xfrm>
            <a:off x="962526" y="1825625"/>
            <a:ext cx="103912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FD3831-5085-4B17-9207-C43FA24F1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46" y="288758"/>
            <a:ext cx="11824308" cy="629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493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51"/>
    </mc:Choice>
    <mc:Fallback>
      <p:transition spd="slow" advTm="52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A34E28-3CDB-4064-BEB6-448DC823F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532" y="787264"/>
            <a:ext cx="9442935" cy="52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1664"/>
      </p:ext>
    </p:extLst>
  </p:cSld>
  <p:clrMapOvr>
    <a:masterClrMapping/>
  </p:clrMapOvr>
  <p:transition spd="slow" advTm="6801">
    <p:push dir="u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F2539AB-7548-4057-AE73-3ED094C2E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82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Oft quoted TS criticisms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74629AF-F21E-4597-BE4F-1E3902CD6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758" y="1607418"/>
            <a:ext cx="11065042" cy="5111015"/>
          </a:xfrm>
        </p:spPr>
        <p:txBody>
          <a:bodyPr>
            <a:normAutofit/>
          </a:bodyPr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Learning curve</a:t>
            </a:r>
          </a:p>
          <a:p>
            <a:pPr lvl="1"/>
            <a:r>
              <a:rPr lang="en-US" sz="3200" dirty="0">
                <a:solidFill>
                  <a:schemeClr val="bg1"/>
                </a:solidFill>
              </a:rPr>
              <a:t>Conflicts with existing libraries</a:t>
            </a:r>
          </a:p>
          <a:p>
            <a:pPr lvl="1"/>
            <a:r>
              <a:rPr lang="en-US" sz="3200" dirty="0">
                <a:solidFill>
                  <a:schemeClr val="bg1"/>
                </a:solidFill>
              </a:rPr>
              <a:t>Just another fad</a:t>
            </a:r>
          </a:p>
          <a:p>
            <a:pPr lvl="1"/>
            <a:r>
              <a:rPr lang="en-US" sz="3200" dirty="0">
                <a:solidFill>
                  <a:schemeClr val="bg1"/>
                </a:solidFill>
              </a:rPr>
              <a:t>Does not eliminate 100% run-time errors.</a:t>
            </a:r>
          </a:p>
          <a:p>
            <a:pPr lvl="1"/>
            <a:r>
              <a:rPr lang="en-US" sz="3200" dirty="0">
                <a:solidFill>
                  <a:schemeClr val="bg1"/>
                </a:solidFill>
              </a:rPr>
              <a:t>Complicated Error messages.</a:t>
            </a:r>
          </a:p>
          <a:p>
            <a:pPr lvl="1"/>
            <a:r>
              <a:rPr lang="en-US" sz="3200" dirty="0">
                <a:solidFill>
                  <a:schemeClr val="bg1"/>
                </a:solidFill>
              </a:rPr>
              <a:t>Difficult initial setup.</a:t>
            </a:r>
          </a:p>
          <a:p>
            <a:pPr lvl="1"/>
            <a:r>
              <a:rPr lang="en-US" sz="3200" dirty="0">
                <a:solidFill>
                  <a:schemeClr val="bg1"/>
                </a:solidFill>
              </a:rPr>
              <a:t>Other tools available (like </a:t>
            </a:r>
            <a:r>
              <a:rPr lang="en-US" sz="3200" dirty="0" err="1">
                <a:solidFill>
                  <a:schemeClr val="bg1"/>
                </a:solidFill>
              </a:rPr>
              <a:t>JSDoc</a:t>
            </a:r>
            <a:r>
              <a:rPr lang="en-US" sz="3200" dirty="0">
                <a:solidFill>
                  <a:schemeClr val="bg1"/>
                </a:solidFill>
              </a:rPr>
              <a:t>, Flow)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91F6220-9F26-45B2-BC4D-84C8BBBE0F48}"/>
              </a:ext>
            </a:extLst>
          </p:cNvPr>
          <p:cNvCxnSpPr>
            <a:cxnSpLocks/>
          </p:cNvCxnSpPr>
          <p:nvPr/>
        </p:nvCxnSpPr>
        <p:spPr>
          <a:xfrm>
            <a:off x="1084442" y="1904434"/>
            <a:ext cx="2688905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291618-0A28-46EC-B96D-42AF342FC5CF}"/>
              </a:ext>
            </a:extLst>
          </p:cNvPr>
          <p:cNvSpPr txBox="1"/>
          <p:nvPr/>
        </p:nvSpPr>
        <p:spPr>
          <a:xfrm>
            <a:off x="3955571" y="1673602"/>
            <a:ext cx="8093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  <a:latin typeface="Lucida Handwriting" panose="03010101010101010101" pitchFamily="66" charset="0"/>
              </a:rPr>
              <a:t>It’s basically JS types with a few new concepts</a:t>
            </a:r>
            <a:endParaRPr lang="en-CA" sz="2400" dirty="0">
              <a:solidFill>
                <a:srgbClr val="92D050"/>
              </a:solidFill>
              <a:latin typeface="Lucida Handwriting" panose="03010101010101010101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C24CA1-1F4F-45B3-8311-5C463D14FA5F}"/>
              </a:ext>
            </a:extLst>
          </p:cNvPr>
          <p:cNvSpPr txBox="1"/>
          <p:nvPr/>
        </p:nvSpPr>
        <p:spPr>
          <a:xfrm>
            <a:off x="6621605" y="2305623"/>
            <a:ext cx="5281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  <a:latin typeface="Lucida Handwriting" panose="03010101010101010101" pitchFamily="66" charset="0"/>
              </a:rPr>
              <a:t>Thanks to </a:t>
            </a:r>
            <a:r>
              <a:rPr lang="en-US" sz="2400" dirty="0" err="1">
                <a:solidFill>
                  <a:srgbClr val="92D050"/>
                </a:solidFill>
                <a:latin typeface="Lucida Handwriting" panose="03010101010101010101" pitchFamily="66" charset="0"/>
              </a:rPr>
              <a:t>DefinitelyTyped</a:t>
            </a:r>
            <a:endParaRPr lang="en-CA" sz="2400" dirty="0">
              <a:solidFill>
                <a:srgbClr val="92D050"/>
              </a:solidFill>
              <a:latin typeface="Lucida Handwriting" panose="03010101010101010101" pitchFamily="66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41716D-4342-4F2C-99EA-9ACB153A07E2}"/>
              </a:ext>
            </a:extLst>
          </p:cNvPr>
          <p:cNvCxnSpPr>
            <a:cxnSpLocks/>
          </p:cNvCxnSpPr>
          <p:nvPr/>
        </p:nvCxnSpPr>
        <p:spPr>
          <a:xfrm>
            <a:off x="1103593" y="2536455"/>
            <a:ext cx="5339507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4DCF70-06B0-4633-B861-C3C7C8451B6D}"/>
              </a:ext>
            </a:extLst>
          </p:cNvPr>
          <p:cNvCxnSpPr>
            <a:cxnSpLocks/>
          </p:cNvCxnSpPr>
          <p:nvPr/>
        </p:nvCxnSpPr>
        <p:spPr>
          <a:xfrm>
            <a:off x="1084442" y="3019461"/>
            <a:ext cx="2871129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269A091-91E4-4BD8-AFA5-5EF11D22E759}"/>
              </a:ext>
            </a:extLst>
          </p:cNvPr>
          <p:cNvSpPr txBox="1"/>
          <p:nvPr/>
        </p:nvSpPr>
        <p:spPr>
          <a:xfrm>
            <a:off x="4153227" y="2796500"/>
            <a:ext cx="5281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92D050"/>
                </a:solidFill>
                <a:latin typeface="Lucida Handwriting" panose="03010101010101010101" pitchFamily="66" charset="0"/>
              </a:rPr>
              <a:t>Nopes</a:t>
            </a:r>
            <a:endParaRPr lang="en-CA" sz="2400" dirty="0">
              <a:solidFill>
                <a:srgbClr val="92D050"/>
              </a:solidFill>
              <a:latin typeface="Lucida Handwriting" panose="03010101010101010101" pitchFamily="66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7983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47"/>
    </mc:Choice>
    <mc:Fallback>
      <p:transition spd="slow" advTm="100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F2539AB-7548-4057-AE73-3ED094C2E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82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74629AF-F21E-4597-BE4F-1E3902CD6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758" y="1475242"/>
            <a:ext cx="11065042" cy="5111015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sz="2800" dirty="0">
                <a:solidFill>
                  <a:schemeClr val="bg1"/>
                </a:solidFill>
              </a:rPr>
              <a:t>What TS gives us: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Static code analysis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Self documenting code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Union Types &amp; Generic Types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Easy to read and reason code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Easy to maintain and refactor code</a:t>
            </a:r>
          </a:p>
          <a:p>
            <a:pPr lvl="1"/>
            <a:endParaRPr lang="en-US" sz="2800" dirty="0">
              <a:solidFill>
                <a:schemeClr val="bg1"/>
              </a:solidFill>
            </a:endParaRP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What TS does not give us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Immutable values &amp; Data Structures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Pure functions with contained side effects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Minimal shared mutable state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Sound Type system</a:t>
            </a:r>
          </a:p>
          <a:p>
            <a:pPr lvl="2"/>
            <a:r>
              <a:rPr lang="en-US" sz="2400" dirty="0">
                <a:solidFill>
                  <a:schemeClr val="bg1"/>
                </a:solidFill>
              </a:rPr>
              <a:t>Zero run-time errors guarantee</a:t>
            </a:r>
          </a:p>
        </p:txBody>
      </p:sp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4A9FD1E3-B35D-4E8D-B828-EA5591D623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14624" y="1834425"/>
            <a:ext cx="360000" cy="360000"/>
          </a:xfrm>
          <a:prstGeom prst="rect">
            <a:avLst/>
          </a:prstGeom>
        </p:spPr>
      </p:pic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1F523C5D-03F6-4619-A19E-CB129253A3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49585" y="2180389"/>
            <a:ext cx="360000" cy="360000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6419810C-6514-4EB0-8C6B-6C1B2EED5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15953" y="2555447"/>
            <a:ext cx="360000" cy="360000"/>
          </a:xfrm>
          <a:prstGeom prst="rect">
            <a:avLst/>
          </a:prstGeom>
        </p:spPr>
      </p:pic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E49FF9F9-02A0-4AD6-81BF-8926200F55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42554" y="2969719"/>
            <a:ext cx="360000" cy="360000"/>
          </a:xfrm>
          <a:prstGeom prst="rect">
            <a:avLst/>
          </a:prstGeom>
        </p:spPr>
      </p:pic>
      <p:pic>
        <p:nvPicPr>
          <p:cNvPr id="10" name="Graphic 9" descr="Checkmark">
            <a:extLst>
              <a:ext uri="{FF2B5EF4-FFF2-40B4-BE49-F238E27FC236}">
                <a16:creationId xmlns:a16="http://schemas.microsoft.com/office/drawing/2014/main" id="{391352C1-FCE6-47B3-A8BC-B947DE840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16000" y="3329719"/>
            <a:ext cx="360000" cy="360000"/>
          </a:xfrm>
          <a:prstGeom prst="rect">
            <a:avLst/>
          </a:prstGeom>
        </p:spPr>
      </p:pic>
      <p:pic>
        <p:nvPicPr>
          <p:cNvPr id="12" name="Graphic 11" descr="Close">
            <a:extLst>
              <a:ext uri="{FF2B5EF4-FFF2-40B4-BE49-F238E27FC236}">
                <a16:creationId xmlns:a16="http://schemas.microsoft.com/office/drawing/2014/main" id="{511427C6-C43D-4F22-92F7-ADADBDDFBE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68933" y="5672805"/>
            <a:ext cx="360000" cy="360000"/>
          </a:xfrm>
          <a:prstGeom prst="rect">
            <a:avLst/>
          </a:prstGeom>
        </p:spPr>
      </p:pic>
      <p:pic>
        <p:nvPicPr>
          <p:cNvPr id="13" name="Graphic 12" descr="Close">
            <a:extLst>
              <a:ext uri="{FF2B5EF4-FFF2-40B4-BE49-F238E27FC236}">
                <a16:creationId xmlns:a16="http://schemas.microsoft.com/office/drawing/2014/main" id="{B535CA10-AE47-403A-89C9-086DDB5EEB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62417" y="4952805"/>
            <a:ext cx="360000" cy="360000"/>
          </a:xfrm>
          <a:prstGeom prst="rect">
            <a:avLst/>
          </a:prstGeom>
        </p:spPr>
      </p:pic>
      <p:pic>
        <p:nvPicPr>
          <p:cNvPr id="14" name="Graphic 13" descr="Close">
            <a:extLst>
              <a:ext uri="{FF2B5EF4-FFF2-40B4-BE49-F238E27FC236}">
                <a16:creationId xmlns:a16="http://schemas.microsoft.com/office/drawing/2014/main" id="{1853F134-4467-4770-9F87-10A6D3B5B5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91588" y="4592805"/>
            <a:ext cx="360000" cy="360000"/>
          </a:xfrm>
          <a:prstGeom prst="rect">
            <a:avLst/>
          </a:prstGeom>
        </p:spPr>
      </p:pic>
      <p:pic>
        <p:nvPicPr>
          <p:cNvPr id="15" name="Graphic 14" descr="Close">
            <a:extLst>
              <a:ext uri="{FF2B5EF4-FFF2-40B4-BE49-F238E27FC236}">
                <a16:creationId xmlns:a16="http://schemas.microsoft.com/office/drawing/2014/main" id="{2452239E-9441-4449-AFCF-A6264464C4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44559" y="5312805"/>
            <a:ext cx="360000" cy="360000"/>
          </a:xfrm>
          <a:prstGeom prst="rect">
            <a:avLst/>
          </a:prstGeom>
        </p:spPr>
      </p:pic>
      <p:pic>
        <p:nvPicPr>
          <p:cNvPr id="16" name="Graphic 15" descr="Close">
            <a:extLst>
              <a:ext uri="{FF2B5EF4-FFF2-40B4-BE49-F238E27FC236}">
                <a16:creationId xmlns:a16="http://schemas.microsoft.com/office/drawing/2014/main" id="{A1D00E78-F0A4-492B-B78F-841132158D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47294" y="6079106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339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0051">
        <p15:prstTrans prst="prestige"/>
      </p:transition>
    </mc:Choice>
    <mc:Fallback>
      <p:transition spd="slow" advTm="30051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1DDEF-DA02-4335-8B02-2AEAEAF72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294E80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25937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"/>
    </mc:Choice>
    <mc:Fallback>
      <p:transition spd="slow" advTm="60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258566E-7079-E048-972F-2F6C6C362998}"/>
              </a:ext>
            </a:extLst>
          </p:cNvPr>
          <p:cNvSpPr txBox="1">
            <a:spLocks/>
          </p:cNvSpPr>
          <p:nvPr/>
        </p:nvSpPr>
        <p:spPr>
          <a:xfrm>
            <a:off x="962526" y="1825625"/>
            <a:ext cx="103912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5DDA58-1836-464E-B89A-0329F9AC8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9632" y="206546"/>
            <a:ext cx="3496092" cy="25324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FD3AAB-97D5-4DDC-BE38-D58FB5981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91" y="288758"/>
            <a:ext cx="3909245" cy="26100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62FF00-4646-4A16-A65C-9E5272977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91" y="3114612"/>
            <a:ext cx="3787477" cy="34546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E64527-3C4A-40FE-BD71-35D52F86FF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9626" y="206546"/>
            <a:ext cx="4248416" cy="26100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7FDEC7-32C1-4261-955E-2311091489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9748" y="5039230"/>
            <a:ext cx="7566801" cy="16701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DF9163-ADBB-4E29-8747-1080EF5800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45733" y="2898788"/>
            <a:ext cx="3911801" cy="20582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60348A-ADA0-426A-B32A-BCC75FD506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81362" y="2976358"/>
            <a:ext cx="3971787" cy="198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095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82"/>
    </mc:Choice>
    <mc:Fallback>
      <p:transition spd="slow" advTm="17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2C0F0CD-0424-468E-BBDF-35A29E864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073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88"/>
    </mc:Choice>
    <mc:Fallback>
      <p:transition spd="slow" advTm="3008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6AA22CF-C9D6-4D79-8258-DB0462791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3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4"/>
    </mc:Choice>
    <mc:Fallback>
      <p:transition spd="slow" advTm="329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6AA22CF-C9D6-4D79-8258-DB0462791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70D72E6-3694-4890-9355-65EC9FB52F5B}"/>
              </a:ext>
            </a:extLst>
          </p:cNvPr>
          <p:cNvCxnSpPr>
            <a:cxnSpLocks/>
          </p:cNvCxnSpPr>
          <p:nvPr/>
        </p:nvCxnSpPr>
        <p:spPr>
          <a:xfrm>
            <a:off x="5311540" y="989800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47025A0-F9C5-473C-B435-90A62BE489C6}"/>
              </a:ext>
            </a:extLst>
          </p:cNvPr>
          <p:cNvCxnSpPr>
            <a:cxnSpLocks/>
          </p:cNvCxnSpPr>
          <p:nvPr/>
        </p:nvCxnSpPr>
        <p:spPr>
          <a:xfrm>
            <a:off x="6341442" y="989800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BFE9710-0D24-4F5C-8006-29FEDDDC4CDE}"/>
              </a:ext>
            </a:extLst>
          </p:cNvPr>
          <p:cNvCxnSpPr>
            <a:cxnSpLocks/>
          </p:cNvCxnSpPr>
          <p:nvPr/>
        </p:nvCxnSpPr>
        <p:spPr>
          <a:xfrm>
            <a:off x="3654389" y="989800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BCBFB55-BFF0-4E86-841B-794790A7847C}"/>
              </a:ext>
            </a:extLst>
          </p:cNvPr>
          <p:cNvCxnSpPr>
            <a:cxnSpLocks/>
          </p:cNvCxnSpPr>
          <p:nvPr/>
        </p:nvCxnSpPr>
        <p:spPr>
          <a:xfrm>
            <a:off x="4742044" y="1835219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6D05AA-D3F5-41F6-A90B-CE85E1F3C317}"/>
              </a:ext>
            </a:extLst>
          </p:cNvPr>
          <p:cNvCxnSpPr>
            <a:cxnSpLocks/>
          </p:cNvCxnSpPr>
          <p:nvPr/>
        </p:nvCxnSpPr>
        <p:spPr>
          <a:xfrm>
            <a:off x="5792837" y="1835219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7B91873-F697-4F3D-B0B2-94D1A96166D2}"/>
              </a:ext>
            </a:extLst>
          </p:cNvPr>
          <p:cNvCxnSpPr>
            <a:cxnSpLocks/>
          </p:cNvCxnSpPr>
          <p:nvPr/>
        </p:nvCxnSpPr>
        <p:spPr>
          <a:xfrm>
            <a:off x="3842044" y="2680638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F4B4D78-9DF5-4D61-B816-A1265BE36CA4}"/>
              </a:ext>
            </a:extLst>
          </p:cNvPr>
          <p:cNvCxnSpPr>
            <a:cxnSpLocks/>
          </p:cNvCxnSpPr>
          <p:nvPr/>
        </p:nvCxnSpPr>
        <p:spPr>
          <a:xfrm>
            <a:off x="2387060" y="3739418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C44C1F-1626-4BED-BA65-390FEA22D600}"/>
              </a:ext>
            </a:extLst>
          </p:cNvPr>
          <p:cNvCxnSpPr>
            <a:cxnSpLocks/>
          </p:cNvCxnSpPr>
          <p:nvPr/>
        </p:nvCxnSpPr>
        <p:spPr>
          <a:xfrm>
            <a:off x="2721628" y="3941547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38A7C0-2B2A-44D0-AC5C-3A67A9DCA44D}"/>
              </a:ext>
            </a:extLst>
          </p:cNvPr>
          <p:cNvCxnSpPr>
            <a:cxnSpLocks/>
          </p:cNvCxnSpPr>
          <p:nvPr/>
        </p:nvCxnSpPr>
        <p:spPr>
          <a:xfrm>
            <a:off x="2271628" y="4162928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B8610C0-A78A-4E9E-9247-56D56443E1E8}"/>
              </a:ext>
            </a:extLst>
          </p:cNvPr>
          <p:cNvCxnSpPr>
            <a:cxnSpLocks/>
          </p:cNvCxnSpPr>
          <p:nvPr/>
        </p:nvCxnSpPr>
        <p:spPr>
          <a:xfrm>
            <a:off x="2942044" y="4384308"/>
            <a:ext cx="1188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57B2FB6-5A75-4B03-8C21-F4A320F9723A}"/>
              </a:ext>
            </a:extLst>
          </p:cNvPr>
          <p:cNvCxnSpPr>
            <a:cxnSpLocks/>
          </p:cNvCxnSpPr>
          <p:nvPr/>
        </p:nvCxnSpPr>
        <p:spPr>
          <a:xfrm>
            <a:off x="3123396" y="5019577"/>
            <a:ext cx="90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193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35"/>
    </mc:Choice>
    <mc:Fallback>
      <p:transition spd="slow" advTm="14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2" dur="10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50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5" dur="10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50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8" dur="1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5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1" dur="1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5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4" dur="10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50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7" dur="10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50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30" dur="10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50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33" dur="1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5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36" dur="10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50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E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EA24AA1-B714-4C0D-B199-8A19A9E68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0"/>
            <a:ext cx="83439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2FED527-70EA-4E9B-B483-270B1D18F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TS Basics</a:t>
            </a:r>
          </a:p>
        </p:txBody>
      </p:sp>
    </p:spTree>
    <p:extLst>
      <p:ext uri="{BB962C8B-B14F-4D97-AF65-F5344CB8AC3E}">
        <p14:creationId xmlns:p14="http://schemas.microsoft.com/office/powerpoint/2010/main" val="3157601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219"/>
    </mc:Choice>
    <mc:Fallback>
      <p:transition spd="slow" advTm="77219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0.1|3.7|32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6|6|5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.4|0.7|2.1|3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|23.2|6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4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3|5.9|11.9|3.7|1.1|11.3|2.4|0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26|16.4|13"/>
</p:tagLst>
</file>

<file path=ppt/theme/theme1.xml><?xml version="1.0" encoding="utf-8"?>
<a:theme xmlns:a="http://schemas.openxmlformats.org/drawingml/2006/main" name="Modern Master">
  <a:themeElements>
    <a:clrScheme name="Punchcard Modern">
      <a:dk1>
        <a:srgbClr val="000000"/>
      </a:dk1>
      <a:lt1>
        <a:sysClr val="window" lastClr="FFFFFF"/>
      </a:lt1>
      <a:dk2>
        <a:srgbClr val="FF563A"/>
      </a:dk2>
      <a:lt2>
        <a:srgbClr val="FFF8D4"/>
      </a:lt2>
      <a:accent1>
        <a:srgbClr val="F15C43"/>
      </a:accent1>
      <a:accent2>
        <a:srgbClr val="F4A533"/>
      </a:accent2>
      <a:accent3>
        <a:srgbClr val="A8D8B9"/>
      </a:accent3>
      <a:accent4>
        <a:srgbClr val="3C4141"/>
      </a:accent4>
      <a:accent5>
        <a:srgbClr val="E62100"/>
      </a:accent5>
      <a:accent6>
        <a:srgbClr val="FFF8D4"/>
      </a:accent6>
      <a:hlink>
        <a:srgbClr val="358B58"/>
      </a:hlink>
      <a:folHlink>
        <a:srgbClr val="B2B2B2"/>
      </a:folHlink>
    </a:clrScheme>
    <a:fontScheme name="Punchcard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_powerpoint" id="{BFB75ED4-EC84-46AA-A4A8-E351F38C4CF2}" vid="{DC951E88-4C90-4FC8-95D8-B59C1BC2FA2E}"/>
    </a:ext>
  </a:extLst>
</a:theme>
</file>

<file path=ppt/theme/theme2.xml><?xml version="1.0" encoding="utf-8"?>
<a:theme xmlns:a="http://schemas.openxmlformats.org/drawingml/2006/main" name="Lime Master">
  <a:themeElements>
    <a:clrScheme name="Punchcard Modern">
      <a:dk1>
        <a:srgbClr val="000000"/>
      </a:dk1>
      <a:lt1>
        <a:sysClr val="window" lastClr="FFFFFF"/>
      </a:lt1>
      <a:dk2>
        <a:srgbClr val="FF563A"/>
      </a:dk2>
      <a:lt2>
        <a:srgbClr val="FFF8D4"/>
      </a:lt2>
      <a:accent1>
        <a:srgbClr val="F15C43"/>
      </a:accent1>
      <a:accent2>
        <a:srgbClr val="F4A533"/>
      </a:accent2>
      <a:accent3>
        <a:srgbClr val="A8D8B9"/>
      </a:accent3>
      <a:accent4>
        <a:srgbClr val="3C4141"/>
      </a:accent4>
      <a:accent5>
        <a:srgbClr val="E62100"/>
      </a:accent5>
      <a:accent6>
        <a:srgbClr val="FFF8D4"/>
      </a:accent6>
      <a:hlink>
        <a:srgbClr val="358B58"/>
      </a:hlink>
      <a:folHlink>
        <a:srgbClr val="B2B2B2"/>
      </a:folHlink>
    </a:clrScheme>
    <a:fontScheme name="Punchcard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_powerpoint" id="{BFB75ED4-EC84-46AA-A4A8-E351F38C4CF2}" vid="{8D37E4BA-C3C1-4FD9-AEFF-6B771EC0A3EE}"/>
    </a:ext>
  </a:extLst>
</a:theme>
</file>

<file path=ppt/theme/theme3.xml><?xml version="1.0" encoding="utf-8"?>
<a:theme xmlns:a="http://schemas.openxmlformats.org/drawingml/2006/main" name="Mustard Master">
  <a:themeElements>
    <a:clrScheme name="Punchcard Modern">
      <a:dk1>
        <a:srgbClr val="000000"/>
      </a:dk1>
      <a:lt1>
        <a:sysClr val="window" lastClr="FFFFFF"/>
      </a:lt1>
      <a:dk2>
        <a:srgbClr val="FF563A"/>
      </a:dk2>
      <a:lt2>
        <a:srgbClr val="FFF8D4"/>
      </a:lt2>
      <a:accent1>
        <a:srgbClr val="F15C43"/>
      </a:accent1>
      <a:accent2>
        <a:srgbClr val="F4A533"/>
      </a:accent2>
      <a:accent3>
        <a:srgbClr val="A8D8B9"/>
      </a:accent3>
      <a:accent4>
        <a:srgbClr val="3C4141"/>
      </a:accent4>
      <a:accent5>
        <a:srgbClr val="E62100"/>
      </a:accent5>
      <a:accent6>
        <a:srgbClr val="FFF8D4"/>
      </a:accent6>
      <a:hlink>
        <a:srgbClr val="358B58"/>
      </a:hlink>
      <a:folHlink>
        <a:srgbClr val="B2B2B2"/>
      </a:folHlink>
    </a:clrScheme>
    <a:fontScheme name="Punchcard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_powerpoint" id="{BFB75ED4-EC84-46AA-A4A8-E351F38C4CF2}" vid="{3E2B3350-0C1F-4819-BC33-04F90DDFF3CB}"/>
    </a:ext>
  </a:extLst>
</a:theme>
</file>

<file path=ppt/theme/theme4.xml><?xml version="1.0" encoding="utf-8"?>
<a:theme xmlns:a="http://schemas.openxmlformats.org/drawingml/2006/main" name="Cream Master">
  <a:themeElements>
    <a:clrScheme name="Punchcard Modern">
      <a:dk1>
        <a:srgbClr val="000000"/>
      </a:dk1>
      <a:lt1>
        <a:sysClr val="window" lastClr="FFFFFF"/>
      </a:lt1>
      <a:dk2>
        <a:srgbClr val="FF563A"/>
      </a:dk2>
      <a:lt2>
        <a:srgbClr val="FFF8D4"/>
      </a:lt2>
      <a:accent1>
        <a:srgbClr val="F15C43"/>
      </a:accent1>
      <a:accent2>
        <a:srgbClr val="F4A533"/>
      </a:accent2>
      <a:accent3>
        <a:srgbClr val="A8D8B9"/>
      </a:accent3>
      <a:accent4>
        <a:srgbClr val="3C4141"/>
      </a:accent4>
      <a:accent5>
        <a:srgbClr val="E62100"/>
      </a:accent5>
      <a:accent6>
        <a:srgbClr val="FFF8D4"/>
      </a:accent6>
      <a:hlink>
        <a:srgbClr val="358B58"/>
      </a:hlink>
      <a:folHlink>
        <a:srgbClr val="B2B2B2"/>
      </a:folHlink>
    </a:clrScheme>
    <a:fontScheme name="Punchcard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_powerpoint" id="{BFB75ED4-EC84-46AA-A4A8-E351F38C4CF2}" vid="{FC052D9F-9DDF-47EF-A7B7-7C983AA436CB}"/>
    </a:ext>
  </a:extLst>
</a:theme>
</file>

<file path=ppt/theme/theme5.xml><?xml version="1.0" encoding="utf-8"?>
<a:theme xmlns:a="http://schemas.openxmlformats.org/drawingml/2006/main" name="Custom Design">
  <a:themeElements>
    <a:clrScheme name="Punchcard Modern">
      <a:dk1>
        <a:srgbClr val="000000"/>
      </a:dk1>
      <a:lt1>
        <a:sysClr val="window" lastClr="FFFFFF"/>
      </a:lt1>
      <a:dk2>
        <a:srgbClr val="FF563A"/>
      </a:dk2>
      <a:lt2>
        <a:srgbClr val="FFF8D4"/>
      </a:lt2>
      <a:accent1>
        <a:srgbClr val="F15C43"/>
      </a:accent1>
      <a:accent2>
        <a:srgbClr val="F4A533"/>
      </a:accent2>
      <a:accent3>
        <a:srgbClr val="A8D8B9"/>
      </a:accent3>
      <a:accent4>
        <a:srgbClr val="3C4141"/>
      </a:accent4>
      <a:accent5>
        <a:srgbClr val="E62100"/>
      </a:accent5>
      <a:accent6>
        <a:srgbClr val="FFF8D4"/>
      </a:accent6>
      <a:hlink>
        <a:srgbClr val="358B58"/>
      </a:hlink>
      <a:folHlink>
        <a:srgbClr val="B2B2B2"/>
      </a:folHlink>
    </a:clrScheme>
    <a:fontScheme name="Punchcard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_powerpoint" id="{BFB75ED4-EC84-46AA-A4A8-E351F38C4CF2}" vid="{1C52E955-135A-4841-95BE-D323AC08BB78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unchcard Modern">
    <a:dk1>
      <a:srgbClr val="000000"/>
    </a:dk1>
    <a:lt1>
      <a:sysClr val="window" lastClr="FFFFFF"/>
    </a:lt1>
    <a:dk2>
      <a:srgbClr val="FF563A"/>
    </a:dk2>
    <a:lt2>
      <a:srgbClr val="FFF8D4"/>
    </a:lt2>
    <a:accent1>
      <a:srgbClr val="F15C43"/>
    </a:accent1>
    <a:accent2>
      <a:srgbClr val="F4A533"/>
    </a:accent2>
    <a:accent3>
      <a:srgbClr val="A8D8B9"/>
    </a:accent3>
    <a:accent4>
      <a:srgbClr val="3C4141"/>
    </a:accent4>
    <a:accent5>
      <a:srgbClr val="E62100"/>
    </a:accent5>
    <a:accent6>
      <a:srgbClr val="FFF8D4"/>
    </a:accent6>
    <a:hlink>
      <a:srgbClr val="358B58"/>
    </a:hlink>
    <a:folHlink>
      <a:srgbClr val="B2B2B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65D4B1FCB13D41A5B20E823CC7DF53" ma:contentTypeVersion="2" ma:contentTypeDescription="Create a new document." ma:contentTypeScope="" ma:versionID="397d5036d4290b1a6697fa4835f091fb">
  <xsd:schema xmlns:xsd="http://www.w3.org/2001/XMLSchema" xmlns:xs="http://www.w3.org/2001/XMLSchema" xmlns:p="http://schemas.microsoft.com/office/2006/metadata/properties" xmlns:ns2="9215f460-5e99-4be8-aa43-b3b0495c0780" targetNamespace="http://schemas.microsoft.com/office/2006/metadata/properties" ma:root="true" ma:fieldsID="3e0f2873ee3fe3ae8f222dac865a4d72" ns2:_="">
    <xsd:import namespace="9215f460-5e99-4be8-aa43-b3b0495c07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15f460-5e99-4be8-aa43-b3b0495c07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8AC4146-6241-4BCD-803D-7B0297892D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15f460-5e99-4be8-aa43-b3b0495c07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4ACFF1-E878-4A50-82BC-7180A7E7F3CF}">
  <ds:schemaRefs>
    <ds:schemaRef ds:uri="9215f460-5e99-4be8-aa43-b3b0495c0780"/>
    <ds:schemaRef ds:uri="http://purl.org/dc/elements/1.1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58D640EB-CCD1-4303-9455-B2B5228EF5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3396</TotalTime>
  <Words>789</Words>
  <Application>Microsoft Office PowerPoint</Application>
  <PresentationFormat>Widescreen</PresentationFormat>
  <Paragraphs>136</Paragraphs>
  <Slides>43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43</vt:i4>
      </vt:variant>
    </vt:vector>
  </HeadingPairs>
  <TitlesOfParts>
    <vt:vector size="54" baseType="lpstr">
      <vt:lpstr>Arial</vt:lpstr>
      <vt:lpstr>Calibri</vt:lpstr>
      <vt:lpstr>Josefin Sans</vt:lpstr>
      <vt:lpstr>Lucida Handwriting</vt:lpstr>
      <vt:lpstr>Open Sans</vt:lpstr>
      <vt:lpstr>Overpass Mono</vt:lpstr>
      <vt:lpstr>Modern Master</vt:lpstr>
      <vt:lpstr>Lime Master</vt:lpstr>
      <vt:lpstr>Mustard Master</vt:lpstr>
      <vt:lpstr>Cream Master</vt:lpstr>
      <vt:lpstr>Custom Design</vt:lpstr>
      <vt:lpstr>Typescript for productivity</vt:lpstr>
      <vt:lpstr>Introduction</vt:lpstr>
      <vt:lpstr>Introduction to TypeScript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TS Basics</vt:lpstr>
      <vt:lpstr>TS Basics</vt:lpstr>
      <vt:lpstr>TS Basics</vt:lpstr>
      <vt:lpstr>Why TypeScript ?</vt:lpstr>
      <vt:lpstr>Why TS?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Run-time errors to Compile-time errors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Oft quoted TS criticisms</vt:lpstr>
      <vt:lpstr>PowerPoint Presentation</vt:lpstr>
      <vt:lpstr>PowerPoint Presentation</vt:lpstr>
      <vt:lpstr>Oft quoted TS criticisms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Typescript with React</dc:title>
  <dc:creator>Ali Ahmed</dc:creator>
  <cp:lastModifiedBy>Ali Ahmed</cp:lastModifiedBy>
  <cp:revision>152</cp:revision>
  <dcterms:created xsi:type="dcterms:W3CDTF">2019-10-16T05:28:08Z</dcterms:created>
  <dcterms:modified xsi:type="dcterms:W3CDTF">2019-11-05T07:02:19Z</dcterms:modified>
</cp:coreProperties>
</file>